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30"/>
  </p:notesMasterIdLst>
  <p:sldIdLst>
    <p:sldId id="273" r:id="rId3"/>
    <p:sldId id="256" r:id="rId4"/>
    <p:sldId id="257" r:id="rId5"/>
    <p:sldId id="258" r:id="rId6"/>
    <p:sldId id="271" r:id="rId7"/>
    <p:sldId id="260" r:id="rId8"/>
    <p:sldId id="261" r:id="rId9"/>
    <p:sldId id="265" r:id="rId10"/>
    <p:sldId id="268" r:id="rId11"/>
    <p:sldId id="262" r:id="rId12"/>
    <p:sldId id="272" r:id="rId13"/>
    <p:sldId id="315" r:id="rId14"/>
    <p:sldId id="288" r:id="rId15"/>
    <p:sldId id="264" r:id="rId16"/>
    <p:sldId id="270" r:id="rId17"/>
    <p:sldId id="316" r:id="rId18"/>
    <p:sldId id="317" r:id="rId19"/>
    <p:sldId id="318" r:id="rId20"/>
    <p:sldId id="319" r:id="rId21"/>
    <p:sldId id="320" r:id="rId22"/>
    <p:sldId id="321" r:id="rId23"/>
    <p:sldId id="322" r:id="rId24"/>
    <p:sldId id="323" r:id="rId25"/>
    <p:sldId id="324" r:id="rId26"/>
    <p:sldId id="269" r:id="rId27"/>
    <p:sldId id="278" r:id="rId28"/>
    <p:sldId id="287" r:id="rId29"/>
  </p:sldIdLst>
  <p:sldSz cx="9144000" cy="5143500" type="screen16x9"/>
  <p:notesSz cx="6858000" cy="9144000"/>
  <p:embeddedFontLst>
    <p:embeddedFont>
      <p:font typeface="Nunito SemiBold" charset="0"/>
      <p:regular r:id="rId31"/>
      <p:bold r:id="rId32"/>
      <p:italic r:id="rId33"/>
      <p:boldItalic r:id="rId34"/>
    </p:embeddedFont>
    <p:embeddedFont>
      <p:font typeface="Britannic Bold" pitchFamily="34" charset="0"/>
      <p:regular r:id="rId35"/>
    </p:embeddedFont>
    <p:embeddedFont>
      <p:font typeface="Tahoma" pitchFamily="34" charset="0"/>
      <p:regular r:id="rId36"/>
      <p:bold r:id="rId37"/>
    </p:embeddedFont>
    <p:embeddedFont>
      <p:font typeface="Calibri Light" pitchFamily="34" charset="0"/>
      <p:regular r:id="rId38"/>
      <p:italic r:id="rId39"/>
    </p:embeddedFont>
    <p:embeddedFont>
      <p:font typeface="Hind Siliguri" charset="0"/>
      <p:regular r:id="rId40"/>
      <p:bold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Orbitron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C757D84-C8BE-4C04-8A69-1583D5681F84}">
  <a:tblStyle styleId="{DC757D84-C8BE-4C04-8A69-1583D5681F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-63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11948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b4a783be9a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b4a783be9a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378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aaa41ccc5c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aaa41ccc5c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6926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700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212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b4a783be9a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b4a783be9a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4896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aa41ccc5c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aa41ccc5c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083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4a783be9a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4a783be9a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974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671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4d1871048_0_1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4d1871048_0_1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6250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: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mệnh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giá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tiền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hiện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mỏ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HS. </a:t>
            </a:r>
            <a:r>
              <a:rPr lang="en-US" b="1" baseline="0" dirty="0" err="1" smtClean="0"/>
              <a:t>Chơi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vào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xanh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lá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phải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Vận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dụng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0502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5523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98348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70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1726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59922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1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vuông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góc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trái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phía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dưới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màn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hình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cộng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điểm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cho</a:t>
            </a:r>
            <a:r>
              <a:rPr lang="en-US" b="1" baseline="0" dirty="0" smtClean="0"/>
              <a:t> HS </a:t>
            </a:r>
            <a:r>
              <a:rPr lang="en-US" b="1" baseline="0" dirty="0" err="1" smtClean="0"/>
              <a:t>và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755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b4a783be9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b4a783be9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11029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b4d1871048_0_1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b4d1871048_0_1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9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gb4a783be9a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2" name="Google Shape;1122;gb4a783be9a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62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b4a783be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b4a783be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983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b4a783be9a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b4a783be9a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35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b4a783be9a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b4a783be9a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307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b4a783be9a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b4a783be9a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7754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b4a783be9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b4a783be9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15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b4a783be9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b4a783be9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545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b4a783be9a_0_33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b4a783be9a_0_33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4631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4037425" y="3537732"/>
            <a:ext cx="2714400" cy="1270200"/>
          </a:xfrm>
          <a:prstGeom prst="wedgeEllipseCallout">
            <a:avLst>
              <a:gd name="adj1" fmla="val -40896"/>
              <a:gd name="adj2" fmla="val 48953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25500" y="-341825"/>
            <a:ext cx="5522100" cy="3825900"/>
          </a:xfrm>
          <a:prstGeom prst="wedgeEllipseCallout">
            <a:avLst>
              <a:gd name="adj1" fmla="val -48681"/>
              <a:gd name="adj2" fmla="val 32628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210850" y="537932"/>
            <a:ext cx="4722300" cy="245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0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072866" y="3837353"/>
            <a:ext cx="2638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5034222">
            <a:off x="7748021" y="7610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4806070">
            <a:off x="8530057" y="15896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2419550">
            <a:off x="1867074" y="334005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-4804343">
            <a:off x="967834" y="12779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"/>
          <p:cNvSpPr/>
          <p:nvPr/>
        </p:nvSpPr>
        <p:spPr>
          <a:xfrm>
            <a:off x="776250" y="185900"/>
            <a:ext cx="7591500" cy="4695900"/>
          </a:xfrm>
          <a:prstGeom prst="wedgeEllipseCallout">
            <a:avLst>
              <a:gd name="adj1" fmla="val -36700"/>
              <a:gd name="adj2" fmla="val 51963"/>
            </a:avLst>
          </a:pr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1"/>
          <p:cNvSpPr/>
          <p:nvPr/>
        </p:nvSpPr>
        <p:spPr>
          <a:xfrm rot="-2417308">
            <a:off x="7994392" y="3845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1"/>
          <p:cNvSpPr/>
          <p:nvPr/>
        </p:nvSpPr>
        <p:spPr>
          <a:xfrm rot="5034222">
            <a:off x="7879171" y="43043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1"/>
          <p:cNvSpPr/>
          <p:nvPr/>
        </p:nvSpPr>
        <p:spPr>
          <a:xfrm rot="-4806070">
            <a:off x="8682457" y="142771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rot="-2419550">
            <a:off x="1266999" y="7705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rot="5033611">
            <a:off x="305455" y="33644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/>
          <p:nvPr/>
        </p:nvSpPr>
        <p:spPr>
          <a:xfrm rot="-4804343">
            <a:off x="624934" y="42546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None/>
              <a:defRPr sz="9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4"/>
          <p:cNvSpPr/>
          <p:nvPr/>
        </p:nvSpPr>
        <p:spPr>
          <a:xfrm>
            <a:off x="713550" y="3091025"/>
            <a:ext cx="4391100" cy="1419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4"/>
          <p:cNvSpPr/>
          <p:nvPr/>
        </p:nvSpPr>
        <p:spPr>
          <a:xfrm flipH="1">
            <a:off x="4024250" y="1846550"/>
            <a:ext cx="4391100" cy="1419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4"/>
          <p:cNvSpPr/>
          <p:nvPr/>
        </p:nvSpPr>
        <p:spPr>
          <a:xfrm>
            <a:off x="751650" y="633575"/>
            <a:ext cx="4391100" cy="1419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4"/>
          <p:cNvSpPr txBox="1">
            <a:spLocks noGrp="1"/>
          </p:cNvSpPr>
          <p:nvPr>
            <p:ph type="title" hasCustomPrompt="1"/>
          </p:nvPr>
        </p:nvSpPr>
        <p:spPr>
          <a:xfrm>
            <a:off x="751650" y="962600"/>
            <a:ext cx="4391100" cy="5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25" name="Google Shape;125;p14"/>
          <p:cNvSpPr txBox="1">
            <a:spLocks noGrp="1"/>
          </p:cNvSpPr>
          <p:nvPr>
            <p:ph type="subTitle" idx="1"/>
          </p:nvPr>
        </p:nvSpPr>
        <p:spPr>
          <a:xfrm>
            <a:off x="751600" y="1369650"/>
            <a:ext cx="43911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4"/>
          <p:cNvSpPr txBox="1">
            <a:spLocks noGrp="1"/>
          </p:cNvSpPr>
          <p:nvPr>
            <p:ph type="title" idx="2" hasCustomPrompt="1"/>
          </p:nvPr>
        </p:nvSpPr>
        <p:spPr>
          <a:xfrm>
            <a:off x="4024250" y="2201575"/>
            <a:ext cx="4391100" cy="5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3"/>
          </p:nvPr>
        </p:nvSpPr>
        <p:spPr>
          <a:xfrm>
            <a:off x="4024250" y="2611400"/>
            <a:ext cx="43911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440550"/>
            <a:ext cx="4391100" cy="5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Orbitron"/>
              <a:buNone/>
              <a:defRPr sz="12000"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5"/>
          </p:nvPr>
        </p:nvSpPr>
        <p:spPr>
          <a:xfrm>
            <a:off x="713550" y="3853150"/>
            <a:ext cx="4391100" cy="30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4"/>
          <p:cNvSpPr/>
          <p:nvPr/>
        </p:nvSpPr>
        <p:spPr>
          <a:xfrm rot="8382692">
            <a:off x="364293" y="31068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4"/>
          <p:cNvSpPr/>
          <p:nvPr/>
        </p:nvSpPr>
        <p:spPr>
          <a:xfrm rot="-5765778">
            <a:off x="1000544" y="236876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4"/>
          <p:cNvSpPr/>
          <p:nvPr/>
        </p:nvSpPr>
        <p:spPr>
          <a:xfrm rot="5993930">
            <a:off x="5707752" y="390715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4"/>
          <p:cNvSpPr/>
          <p:nvPr/>
        </p:nvSpPr>
        <p:spPr>
          <a:xfrm rot="8380450">
            <a:off x="8023598" y="39220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4"/>
          <p:cNvSpPr/>
          <p:nvPr/>
        </p:nvSpPr>
        <p:spPr>
          <a:xfrm rot="-5766389">
            <a:off x="7555462" y="132093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4"/>
          <p:cNvSpPr/>
          <p:nvPr/>
        </p:nvSpPr>
        <p:spPr>
          <a:xfrm rot="5995657">
            <a:off x="5890875" y="91793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/>
          <p:nvPr/>
        </p:nvSpPr>
        <p:spPr>
          <a:xfrm flipH="1">
            <a:off x="590063" y="417475"/>
            <a:ext cx="6172200" cy="2949600"/>
          </a:xfrm>
          <a:prstGeom prst="wedgeEllipseCallout">
            <a:avLst>
              <a:gd name="adj1" fmla="val -48052"/>
              <a:gd name="adj2" fmla="val 2858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 rot="-2419550">
            <a:off x="2429049" y="39210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5"/>
          <p:cNvSpPr/>
          <p:nvPr/>
        </p:nvSpPr>
        <p:spPr>
          <a:xfrm rot="5033611">
            <a:off x="1226180" y="432004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5"/>
          <p:cNvSpPr/>
          <p:nvPr/>
        </p:nvSpPr>
        <p:spPr>
          <a:xfrm rot="-4804343">
            <a:off x="255959" y="454824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3616163" y="3651175"/>
            <a:ext cx="3072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1015613" y="1286425"/>
            <a:ext cx="53211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1989300" y="1696525"/>
            <a:ext cx="5165400" cy="24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/>
          <p:nvPr/>
        </p:nvSpPr>
        <p:spPr>
          <a:xfrm rot="8382692">
            <a:off x="364293" y="37447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rot="-5765778">
            <a:off x="895769" y="285008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7"/>
          <p:cNvSpPr/>
          <p:nvPr/>
        </p:nvSpPr>
        <p:spPr>
          <a:xfrm rot="5993930">
            <a:off x="316602" y="129725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"/>
          <p:cNvSpPr/>
          <p:nvPr/>
        </p:nvSpPr>
        <p:spPr>
          <a:xfrm rot="8380450">
            <a:off x="8604173" y="93513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7"/>
          <p:cNvSpPr/>
          <p:nvPr/>
        </p:nvSpPr>
        <p:spPr>
          <a:xfrm rot="-5766389">
            <a:off x="8422237" y="354183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7"/>
          <p:cNvSpPr/>
          <p:nvPr/>
        </p:nvSpPr>
        <p:spPr>
          <a:xfrm rot="5995657">
            <a:off x="7929225" y="233805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"/>
          <p:cNvSpPr txBox="1">
            <a:spLocks noGrp="1"/>
          </p:cNvSpPr>
          <p:nvPr>
            <p:ph type="title"/>
          </p:nvPr>
        </p:nvSpPr>
        <p:spPr>
          <a:xfrm>
            <a:off x="4730025" y="1382013"/>
            <a:ext cx="3677700" cy="14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1"/>
          </p:nvPr>
        </p:nvSpPr>
        <p:spPr>
          <a:xfrm>
            <a:off x="4718400" y="2980588"/>
            <a:ext cx="29076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8"/>
          <p:cNvSpPr/>
          <p:nvPr/>
        </p:nvSpPr>
        <p:spPr>
          <a:xfrm rot="-1406332">
            <a:off x="762077" y="588365"/>
            <a:ext cx="309978" cy="30997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8"/>
          <p:cNvSpPr/>
          <p:nvPr/>
        </p:nvSpPr>
        <p:spPr>
          <a:xfrm rot="5993930">
            <a:off x="439627" y="136230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8"/>
          <p:cNvSpPr/>
          <p:nvPr/>
        </p:nvSpPr>
        <p:spPr>
          <a:xfrm rot="-7527830">
            <a:off x="8315611" y="3877518"/>
            <a:ext cx="405902" cy="405902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8"/>
          <p:cNvSpPr/>
          <p:nvPr/>
        </p:nvSpPr>
        <p:spPr>
          <a:xfrm rot="4232859">
            <a:off x="7905621" y="4564814"/>
            <a:ext cx="309889" cy="30988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0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>
            <a:spLocks noGrp="1"/>
          </p:cNvSpPr>
          <p:nvPr>
            <p:ph type="subTitle" idx="1"/>
          </p:nvPr>
        </p:nvSpPr>
        <p:spPr>
          <a:xfrm>
            <a:off x="1114425" y="1341250"/>
            <a:ext cx="25785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D34B39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2"/>
          </p:nvPr>
        </p:nvSpPr>
        <p:spPr>
          <a:xfrm>
            <a:off x="5414400" y="3417700"/>
            <a:ext cx="25824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3"/>
          </p:nvPr>
        </p:nvSpPr>
        <p:spPr>
          <a:xfrm>
            <a:off x="689025" y="1802725"/>
            <a:ext cx="34293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4"/>
          </p:nvPr>
        </p:nvSpPr>
        <p:spPr>
          <a:xfrm>
            <a:off x="4991100" y="3881575"/>
            <a:ext cx="342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/>
          <p:nvPr/>
        </p:nvSpPr>
        <p:spPr>
          <a:xfrm rot="8382692">
            <a:off x="315668" y="43788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2"/>
          <p:cNvSpPr/>
          <p:nvPr/>
        </p:nvSpPr>
        <p:spPr>
          <a:xfrm rot="-5765778">
            <a:off x="627319" y="317393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2"/>
          <p:cNvSpPr/>
          <p:nvPr/>
        </p:nvSpPr>
        <p:spPr>
          <a:xfrm rot="8380450">
            <a:off x="8604173" y="93513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2"/>
          <p:cNvSpPr/>
          <p:nvPr/>
        </p:nvSpPr>
        <p:spPr>
          <a:xfrm rot="5995657">
            <a:off x="8161800" y="204250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3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903663" y="1886875"/>
            <a:ext cx="35985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2"/>
          </p:nvPr>
        </p:nvSpPr>
        <p:spPr>
          <a:xfrm>
            <a:off x="4489438" y="1886875"/>
            <a:ext cx="35985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600"/>
            </a:lvl1pPr>
            <a:lvl2pPr marL="914400" lvl="1" indent="-3048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title"/>
          </p:nvPr>
        </p:nvSpPr>
        <p:spPr>
          <a:xfrm>
            <a:off x="1355913" y="1338750"/>
            <a:ext cx="263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title" idx="3"/>
          </p:nvPr>
        </p:nvSpPr>
        <p:spPr>
          <a:xfrm>
            <a:off x="4902513" y="1338750"/>
            <a:ext cx="2638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 b="1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3" name="Google Shape;203;p23"/>
          <p:cNvSpPr/>
          <p:nvPr/>
        </p:nvSpPr>
        <p:spPr>
          <a:xfrm rot="8382692">
            <a:off x="364293" y="37447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"/>
          <p:cNvSpPr/>
          <p:nvPr/>
        </p:nvSpPr>
        <p:spPr>
          <a:xfrm rot="-5765778">
            <a:off x="312694" y="451696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3"/>
          <p:cNvSpPr/>
          <p:nvPr/>
        </p:nvSpPr>
        <p:spPr>
          <a:xfrm rot="8380450">
            <a:off x="8614498" y="113515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/>
          <p:nvPr/>
        </p:nvSpPr>
        <p:spPr>
          <a:xfrm rot="-5766389">
            <a:off x="8432562" y="198563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7"/>
          <p:cNvSpPr txBox="1">
            <a:spLocks noGrp="1"/>
          </p:cNvSpPr>
          <p:nvPr>
            <p:ph type="subTitle" idx="1"/>
          </p:nvPr>
        </p:nvSpPr>
        <p:spPr>
          <a:xfrm>
            <a:off x="1334460" y="1765500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4" name="Google Shape;244;p27"/>
          <p:cNvSpPr txBox="1">
            <a:spLocks noGrp="1"/>
          </p:cNvSpPr>
          <p:nvPr>
            <p:ph type="subTitle" idx="2"/>
          </p:nvPr>
        </p:nvSpPr>
        <p:spPr>
          <a:xfrm>
            <a:off x="3711291" y="1765500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5" name="Google Shape;245;p27"/>
          <p:cNvSpPr txBox="1">
            <a:spLocks noGrp="1"/>
          </p:cNvSpPr>
          <p:nvPr>
            <p:ph type="subTitle" idx="3"/>
          </p:nvPr>
        </p:nvSpPr>
        <p:spPr>
          <a:xfrm>
            <a:off x="6088150" y="1765507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6" name="Google Shape;246;p27"/>
          <p:cNvSpPr txBox="1">
            <a:spLocks noGrp="1"/>
          </p:cNvSpPr>
          <p:nvPr>
            <p:ph type="subTitle" idx="4"/>
          </p:nvPr>
        </p:nvSpPr>
        <p:spPr>
          <a:xfrm>
            <a:off x="1334450" y="3465199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subTitle" idx="5"/>
          </p:nvPr>
        </p:nvSpPr>
        <p:spPr>
          <a:xfrm>
            <a:off x="3711300" y="3465199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subTitle" idx="6"/>
          </p:nvPr>
        </p:nvSpPr>
        <p:spPr>
          <a:xfrm>
            <a:off x="6088150" y="3465198"/>
            <a:ext cx="17214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rbitron"/>
              <a:buNone/>
              <a:defRPr sz="2100" b="1">
                <a:solidFill>
                  <a:schemeClr val="accent4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Font typeface="Orbitron"/>
              <a:buNone/>
              <a:defRPr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subTitle" idx="7"/>
          </p:nvPr>
        </p:nvSpPr>
        <p:spPr>
          <a:xfrm>
            <a:off x="1334460" y="2080227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7"/>
          <p:cNvSpPr txBox="1">
            <a:spLocks noGrp="1"/>
          </p:cNvSpPr>
          <p:nvPr>
            <p:ph type="subTitle" idx="8"/>
          </p:nvPr>
        </p:nvSpPr>
        <p:spPr>
          <a:xfrm>
            <a:off x="3711300" y="2080227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subTitle" idx="9"/>
          </p:nvPr>
        </p:nvSpPr>
        <p:spPr>
          <a:xfrm>
            <a:off x="6088150" y="2080227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7"/>
          <p:cNvSpPr txBox="1">
            <a:spLocks noGrp="1"/>
          </p:cNvSpPr>
          <p:nvPr>
            <p:ph type="subTitle" idx="13"/>
          </p:nvPr>
        </p:nvSpPr>
        <p:spPr>
          <a:xfrm>
            <a:off x="1334456" y="3780142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27"/>
          <p:cNvSpPr txBox="1">
            <a:spLocks noGrp="1"/>
          </p:cNvSpPr>
          <p:nvPr>
            <p:ph type="subTitle" idx="14"/>
          </p:nvPr>
        </p:nvSpPr>
        <p:spPr>
          <a:xfrm>
            <a:off x="3711300" y="3780142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7"/>
          <p:cNvSpPr txBox="1">
            <a:spLocks noGrp="1"/>
          </p:cNvSpPr>
          <p:nvPr>
            <p:ph type="subTitle" idx="15"/>
          </p:nvPr>
        </p:nvSpPr>
        <p:spPr>
          <a:xfrm>
            <a:off x="6088150" y="3780142"/>
            <a:ext cx="17214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7"/>
          <p:cNvSpPr/>
          <p:nvPr/>
        </p:nvSpPr>
        <p:spPr>
          <a:xfrm rot="8382692">
            <a:off x="469068" y="395427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7"/>
          <p:cNvSpPr/>
          <p:nvPr/>
        </p:nvSpPr>
        <p:spPr>
          <a:xfrm rot="-5765778">
            <a:off x="226269" y="453601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7"/>
          <p:cNvSpPr/>
          <p:nvPr/>
        </p:nvSpPr>
        <p:spPr>
          <a:xfrm rot="5993930">
            <a:off x="316602" y="32305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7"/>
          <p:cNvSpPr/>
          <p:nvPr/>
        </p:nvSpPr>
        <p:spPr>
          <a:xfrm rot="8380450">
            <a:off x="8756573" y="41573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7"/>
          <p:cNvSpPr/>
          <p:nvPr/>
        </p:nvSpPr>
        <p:spPr>
          <a:xfrm rot="-5766389">
            <a:off x="8432437" y="460093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7"/>
          <p:cNvSpPr/>
          <p:nvPr/>
        </p:nvSpPr>
        <p:spPr>
          <a:xfrm rot="2234832">
            <a:off x="8480640" y="268539"/>
            <a:ext cx="309787" cy="30978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9"/>
          <p:cNvSpPr/>
          <p:nvPr/>
        </p:nvSpPr>
        <p:spPr>
          <a:xfrm rot="5034222">
            <a:off x="7748021" y="7610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9"/>
          <p:cNvSpPr/>
          <p:nvPr/>
        </p:nvSpPr>
        <p:spPr>
          <a:xfrm rot="-4806070">
            <a:off x="8530057" y="15896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"/>
          <p:cNvSpPr/>
          <p:nvPr/>
        </p:nvSpPr>
        <p:spPr>
          <a:xfrm rot="-2419550">
            <a:off x="1171749" y="402585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9"/>
          <p:cNvSpPr/>
          <p:nvPr/>
        </p:nvSpPr>
        <p:spPr>
          <a:xfrm rot="5033611">
            <a:off x="216530" y="3778323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9"/>
          <p:cNvSpPr/>
          <p:nvPr/>
        </p:nvSpPr>
        <p:spPr>
          <a:xfrm rot="-4804343">
            <a:off x="863059" y="460221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gradFill>
          <a:gsLst>
            <a:gs pos="0">
              <a:srgbClr val="F9D8A5"/>
            </a:gs>
            <a:gs pos="64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4429238" y="589800"/>
            <a:ext cx="2023200" cy="1399200"/>
          </a:xfrm>
          <a:prstGeom prst="wedgeEllipseCallout">
            <a:avLst>
              <a:gd name="adj1" fmla="val -59224"/>
              <a:gd name="adj2" fmla="val 4434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777400" y="2602990"/>
            <a:ext cx="2599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4777388" y="974700"/>
            <a:ext cx="1326900" cy="62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4777388" y="3617950"/>
            <a:ext cx="24567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-2417308">
            <a:off x="7241413" y="6029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806070">
            <a:off x="8527228" y="122769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2419550">
            <a:off x="2455870" y="10178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5033611">
            <a:off x="420776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-4804343">
            <a:off x="1067305" y="12779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7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0"/>
          <p:cNvSpPr/>
          <p:nvPr/>
        </p:nvSpPr>
        <p:spPr>
          <a:xfrm rot="-8382692" flipH="1">
            <a:off x="8475442" y="456298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/>
          <p:nvPr/>
        </p:nvSpPr>
        <p:spPr>
          <a:xfrm rot="5765778" flipH="1">
            <a:off x="7748021" y="407791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/>
          <p:nvPr/>
        </p:nvSpPr>
        <p:spPr>
          <a:xfrm rot="-5993930" flipH="1">
            <a:off x="8530057" y="342996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0"/>
          <p:cNvSpPr/>
          <p:nvPr/>
        </p:nvSpPr>
        <p:spPr>
          <a:xfrm rot="-8380450" flipH="1">
            <a:off x="1171749" y="9913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0"/>
          <p:cNvSpPr/>
          <p:nvPr/>
        </p:nvSpPr>
        <p:spPr>
          <a:xfrm rot="5766389" flipH="1">
            <a:off x="216530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0"/>
          <p:cNvSpPr/>
          <p:nvPr/>
        </p:nvSpPr>
        <p:spPr>
          <a:xfrm rot="-5995657" flipH="1">
            <a:off x="863059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8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1"/>
          <p:cNvSpPr/>
          <p:nvPr/>
        </p:nvSpPr>
        <p:spPr>
          <a:xfrm rot="8382692">
            <a:off x="259530" y="456298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1"/>
          <p:cNvSpPr/>
          <p:nvPr/>
        </p:nvSpPr>
        <p:spPr>
          <a:xfrm rot="-5765778">
            <a:off x="1448905" y="4687517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1"/>
          <p:cNvSpPr/>
          <p:nvPr/>
        </p:nvSpPr>
        <p:spPr>
          <a:xfrm rot="5993930">
            <a:off x="211838" y="335376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1"/>
          <p:cNvSpPr/>
          <p:nvPr/>
        </p:nvSpPr>
        <p:spPr>
          <a:xfrm rot="8380450">
            <a:off x="6809284" y="3616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1"/>
          <p:cNvSpPr/>
          <p:nvPr/>
        </p:nvSpPr>
        <p:spPr>
          <a:xfrm rot="-5766389">
            <a:off x="8422249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1"/>
          <p:cNvSpPr/>
          <p:nvPr/>
        </p:nvSpPr>
        <p:spPr>
          <a:xfrm rot="5995657">
            <a:off x="7872086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9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/>
          <p:nvPr/>
        </p:nvSpPr>
        <p:spPr>
          <a:xfrm rot="8380450">
            <a:off x="6809284" y="3616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2"/>
          <p:cNvSpPr/>
          <p:nvPr/>
        </p:nvSpPr>
        <p:spPr>
          <a:xfrm rot="-5766389">
            <a:off x="8422249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 rot="5995657">
            <a:off x="7872086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/>
          <p:nvPr/>
        </p:nvSpPr>
        <p:spPr>
          <a:xfrm rot="-8380450" flipH="1">
            <a:off x="2127176" y="361688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2"/>
          <p:cNvSpPr/>
          <p:nvPr/>
        </p:nvSpPr>
        <p:spPr>
          <a:xfrm rot="5766389" flipH="1">
            <a:off x="311157" y="103586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2"/>
          <p:cNvSpPr/>
          <p:nvPr/>
        </p:nvSpPr>
        <p:spPr>
          <a:xfrm rot="-5995657" flipH="1">
            <a:off x="957686" y="30833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75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317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45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88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940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94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24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98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 rot="-4806070">
            <a:off x="8768182" y="1256269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143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15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442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67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/>
          <p:nvPr/>
        </p:nvSpPr>
        <p:spPr>
          <a:xfrm>
            <a:off x="4800600" y="1347975"/>
            <a:ext cx="3810000" cy="1743000"/>
          </a:xfrm>
          <a:prstGeom prst="wedgeEllipseCallout">
            <a:avLst>
              <a:gd name="adj1" fmla="val -16661"/>
              <a:gd name="adj2" fmla="val 59294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498675" y="1347975"/>
            <a:ext cx="3810000" cy="1743000"/>
          </a:xfrm>
          <a:prstGeom prst="wedgeEllipseCallout">
            <a:avLst>
              <a:gd name="adj1" fmla="val 15000"/>
              <a:gd name="adj2" fmla="val 59444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-2417308">
            <a:off x="4502242" y="319277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5034222">
            <a:off x="3296271" y="35948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 rot="-4806070">
            <a:off x="5527407" y="36851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1"/>
          </p:nvPr>
        </p:nvSpPr>
        <p:spPr>
          <a:xfrm>
            <a:off x="1114425" y="1569850"/>
            <a:ext cx="2578500" cy="5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D34B39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2"/>
          </p:nvPr>
        </p:nvSpPr>
        <p:spPr>
          <a:xfrm>
            <a:off x="5414400" y="1569850"/>
            <a:ext cx="2582400" cy="5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1800"/>
              <a:buFont typeface="Orbitron"/>
              <a:buNone/>
              <a:defRPr sz="20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A649D"/>
              </a:buClr>
              <a:buSzPts val="1400"/>
              <a:buFont typeface="Orbitron"/>
              <a:buNone/>
              <a:defRPr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ubTitle" idx="3"/>
          </p:nvPr>
        </p:nvSpPr>
        <p:spPr>
          <a:xfrm>
            <a:off x="689025" y="2031325"/>
            <a:ext cx="3429300" cy="6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4"/>
          </p:nvPr>
        </p:nvSpPr>
        <p:spPr>
          <a:xfrm>
            <a:off x="4991100" y="2033725"/>
            <a:ext cx="3429000" cy="69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698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/>
          <p:nvPr/>
        </p:nvSpPr>
        <p:spPr>
          <a:xfrm rot="-2417308">
            <a:off x="8475442" y="34740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6"/>
          <p:cNvSpPr/>
          <p:nvPr/>
        </p:nvSpPr>
        <p:spPr>
          <a:xfrm rot="-4806070">
            <a:off x="7768057" y="21719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6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 rot="-4804343">
            <a:off x="133984" y="1510819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rgbClr val="F9D8A5"/>
            </a:gs>
            <a:gs pos="74000">
              <a:srgbClr val="F1C888"/>
            </a:gs>
            <a:gs pos="89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 flipH="1">
            <a:off x="704887" y="2452850"/>
            <a:ext cx="3990900" cy="1848000"/>
          </a:xfrm>
          <a:prstGeom prst="wedgeEllipseCallout">
            <a:avLst>
              <a:gd name="adj1" fmla="val -55230"/>
              <a:gd name="adj2" fmla="val 1542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flipH="1">
            <a:off x="2285962" y="481175"/>
            <a:ext cx="4457700" cy="19623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2285912" y="987950"/>
            <a:ext cx="4457700" cy="10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928250" y="2958000"/>
            <a:ext cx="3548400" cy="9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/>
          <p:nvPr/>
        </p:nvSpPr>
        <p:spPr>
          <a:xfrm rot="-2417308">
            <a:off x="7827742" y="544627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 rot="5034222">
            <a:off x="7214621" y="2132622"/>
            <a:ext cx="381357" cy="381357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 rot="-4806070">
            <a:off x="8053807" y="16278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 rot="5033611">
            <a:off x="378455" y="66904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 rot="-4804343">
            <a:off x="891634" y="174054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rot="-4806070">
            <a:off x="1241507" y="32304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1742700" y="-312375"/>
            <a:ext cx="5658600" cy="565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345550" y="1307100"/>
            <a:ext cx="44529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6" name="Google Shape;66;p8"/>
          <p:cNvSpPr/>
          <p:nvPr/>
        </p:nvSpPr>
        <p:spPr>
          <a:xfrm rot="10346081">
            <a:off x="7487972" y="4429179"/>
            <a:ext cx="309898" cy="30989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8"/>
          <p:cNvSpPr/>
          <p:nvPr/>
        </p:nvSpPr>
        <p:spPr>
          <a:xfrm rot="-3804888">
            <a:off x="8477194" y="3963517"/>
            <a:ext cx="381428" cy="38142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 rot="7958205">
            <a:off x="7858367" y="2593947"/>
            <a:ext cx="200635" cy="200635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8"/>
          <p:cNvSpPr/>
          <p:nvPr/>
        </p:nvSpPr>
        <p:spPr>
          <a:xfrm rot="5033611">
            <a:off x="321305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/>
          <p:nvPr/>
        </p:nvSpPr>
        <p:spPr>
          <a:xfrm rot="-4804343">
            <a:off x="369484" y="20498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8"/>
          <p:cNvSpPr/>
          <p:nvPr/>
        </p:nvSpPr>
        <p:spPr>
          <a:xfrm rot="7958205">
            <a:off x="1739292" y="813997"/>
            <a:ext cx="200635" cy="200635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8"/>
          <p:cNvGrpSpPr/>
          <p:nvPr/>
        </p:nvGrpSpPr>
        <p:grpSpPr>
          <a:xfrm rot="10191795">
            <a:off x="7001554" y="-747805"/>
            <a:ext cx="2049245" cy="3144543"/>
            <a:chOff x="189849" y="1869322"/>
            <a:chExt cx="2049225" cy="3144513"/>
          </a:xfrm>
        </p:grpSpPr>
        <p:sp>
          <p:nvSpPr>
            <p:cNvPr id="73" name="Google Shape;73;p8"/>
            <p:cNvSpPr/>
            <p:nvPr/>
          </p:nvSpPr>
          <p:spPr>
            <a:xfrm>
              <a:off x="189849" y="451641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4" name="Google Shape;74;p8"/>
            <p:cNvPicPr preferRelativeResize="0"/>
            <p:nvPr/>
          </p:nvPicPr>
          <p:blipFill rotWithShape="1">
            <a:blip r:embed="rId2">
              <a:alphaModFix/>
            </a:blip>
            <a:srcRect l="16022" t="29787" r="55258" b="12022"/>
            <a:stretch/>
          </p:blipFill>
          <p:spPr>
            <a:xfrm>
              <a:off x="252546" y="1869322"/>
              <a:ext cx="1986528" cy="31445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" name="Google Shape;75;p8"/>
          <p:cNvGrpSpPr/>
          <p:nvPr/>
        </p:nvGrpSpPr>
        <p:grpSpPr>
          <a:xfrm rot="-488778" flipH="1">
            <a:off x="178628" y="2767760"/>
            <a:ext cx="1926584" cy="2991715"/>
            <a:chOff x="6892871" y="1793534"/>
            <a:chExt cx="1926602" cy="2991744"/>
          </a:xfrm>
        </p:grpSpPr>
        <p:sp>
          <p:nvSpPr>
            <p:cNvPr id="76" name="Google Shape;76;p8"/>
            <p:cNvSpPr/>
            <p:nvPr/>
          </p:nvSpPr>
          <p:spPr>
            <a:xfrm>
              <a:off x="6892871" y="4346170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7" name="Google Shape;77;p8"/>
            <p:cNvPicPr preferRelativeResize="0"/>
            <p:nvPr/>
          </p:nvPicPr>
          <p:blipFill rotWithShape="1">
            <a:blip r:embed="rId3">
              <a:alphaModFix/>
            </a:blip>
            <a:srcRect l="59919" t="28720" r="13577" b="15994"/>
            <a:stretch/>
          </p:blipFill>
          <p:spPr>
            <a:xfrm>
              <a:off x="6983721" y="1793534"/>
              <a:ext cx="1835752" cy="299174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gradFill>
          <a:gsLst>
            <a:gs pos="0">
              <a:srgbClr val="F9D8A5"/>
            </a:gs>
            <a:gs pos="64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 flipH="1">
            <a:off x="2558270" y="589800"/>
            <a:ext cx="2023200" cy="1399200"/>
          </a:xfrm>
          <a:prstGeom prst="wedgeEllipseCallout">
            <a:avLst>
              <a:gd name="adj1" fmla="val -59224"/>
              <a:gd name="adj2" fmla="val 4434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9"/>
          <p:cNvSpPr/>
          <p:nvPr/>
        </p:nvSpPr>
        <p:spPr>
          <a:xfrm rot="2417308" flipH="1">
            <a:off x="1592676" y="602952"/>
            <a:ext cx="309911" cy="309911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/>
          <p:nvPr/>
        </p:nvSpPr>
        <p:spPr>
          <a:xfrm rot="4806070" flipH="1">
            <a:off x="416084" y="1227694"/>
            <a:ext cx="200688" cy="20068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/>
          <p:nvPr/>
        </p:nvSpPr>
        <p:spPr>
          <a:xfrm rot="2419550" flipH="1">
            <a:off x="6485080" y="1017883"/>
            <a:ext cx="203049" cy="203049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/>
          <p:nvPr/>
        </p:nvSpPr>
        <p:spPr>
          <a:xfrm rot="-5033611" flipH="1">
            <a:off x="8317120" y="454098"/>
            <a:ext cx="406104" cy="406104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4804343" flipH="1">
            <a:off x="7766957" y="1277994"/>
            <a:ext cx="309738" cy="309738"/>
          </a:xfrm>
          <a:prstGeom prst="cube">
            <a:avLst>
              <a:gd name="adj" fmla="val 25000"/>
            </a:avLst>
          </a:prstGeom>
          <a:solidFill>
            <a:srgbClr val="E8BB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868725" y="2605344"/>
            <a:ext cx="2442600" cy="9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3600"/>
              <a:buNone/>
              <a:defRPr sz="3600"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title" idx="2" hasCustomPrompt="1"/>
          </p:nvPr>
        </p:nvSpPr>
        <p:spPr>
          <a:xfrm>
            <a:off x="2828420" y="868500"/>
            <a:ext cx="148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6000"/>
              <a:buNone/>
              <a:defRPr sz="6000">
                <a:solidFill>
                  <a:srgbClr val="4A649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9"/>
          <p:cNvSpPr txBox="1">
            <a:spLocks noGrp="1"/>
          </p:cNvSpPr>
          <p:nvPr>
            <p:ph type="subTitle" idx="1"/>
          </p:nvPr>
        </p:nvSpPr>
        <p:spPr>
          <a:xfrm>
            <a:off x="1868606" y="3617963"/>
            <a:ext cx="2442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"/>
          <p:cNvSpPr txBox="1">
            <a:spLocks noGrp="1"/>
          </p:cNvSpPr>
          <p:nvPr>
            <p:ph type="title"/>
          </p:nvPr>
        </p:nvSpPr>
        <p:spPr>
          <a:xfrm>
            <a:off x="713225" y="691900"/>
            <a:ext cx="32343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0"/>
          <p:cNvSpPr txBox="1">
            <a:spLocks noGrp="1"/>
          </p:cNvSpPr>
          <p:nvPr>
            <p:ph type="title" idx="2"/>
          </p:nvPr>
        </p:nvSpPr>
        <p:spPr>
          <a:xfrm>
            <a:off x="5396225" y="1121773"/>
            <a:ext cx="3015900" cy="132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None/>
              <a:defRPr>
                <a:solidFill>
                  <a:srgbClr val="4A649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F9D8A5"/>
            </a:gs>
            <a:gs pos="38000">
              <a:srgbClr val="F1C888"/>
            </a:gs>
            <a:gs pos="58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A649D"/>
              </a:buClr>
              <a:buSzPts val="2800"/>
              <a:buFont typeface="Orbitron"/>
              <a:buNone/>
              <a:defRPr sz="2800" b="1">
                <a:solidFill>
                  <a:srgbClr val="4A649D"/>
                </a:solidFill>
                <a:latin typeface="Orbitron"/>
                <a:ea typeface="Orbitron"/>
                <a:cs typeface="Orbitron"/>
                <a:sym typeface="Orbitro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4241"/>
              </a:buClr>
              <a:buSzPts val="1800"/>
              <a:buFont typeface="Hind Siliguri"/>
              <a:buChar char="●"/>
              <a:defRPr sz="1800"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○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■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●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○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■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●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04241"/>
              </a:buClr>
              <a:buSzPts val="1400"/>
              <a:buFont typeface="Hind Siliguri"/>
              <a:buChar char="○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04241"/>
              </a:buClr>
              <a:buSzPts val="1400"/>
              <a:buFont typeface="Hind Siliguri"/>
              <a:buChar char="■"/>
              <a:defRPr>
                <a:solidFill>
                  <a:srgbClr val="504241"/>
                </a:solidFill>
                <a:latin typeface="Hind Siliguri"/>
                <a:ea typeface="Hind Siliguri"/>
                <a:cs typeface="Hind Siliguri"/>
                <a:sym typeface="Hind Siligu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3" r:id="rId14"/>
    <p:sldLayoutId id="2147483664" r:id="rId15"/>
    <p:sldLayoutId id="2147483668" r:id="rId16"/>
    <p:sldLayoutId id="2147483669" r:id="rId17"/>
    <p:sldLayoutId id="2147483673" r:id="rId18"/>
    <p:sldLayoutId id="2147483675" r:id="rId19"/>
    <p:sldLayoutId id="2147483676" r:id="rId20"/>
    <p:sldLayoutId id="2147483677" r:id="rId21"/>
    <p:sldLayoutId id="2147483678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C7D0EBB-87F6-418F-B326-C8B29B7DC95F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9/7/2023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550F03A-2A00-49DC-9191-58E1A901AF73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379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3.xml"/><Relationship Id="rId7" Type="http://schemas.openxmlformats.org/officeDocument/2006/relationships/slide" Target="slide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png"/><Relationship Id="rId18" Type="http://schemas.openxmlformats.org/officeDocument/2006/relationships/slide" Target="slide7.xml"/><Relationship Id="rId3" Type="http://schemas.microsoft.com/office/2007/relationships/media" Target="../media/media3.wav"/><Relationship Id="rId21" Type="http://schemas.openxmlformats.org/officeDocument/2006/relationships/image" Target="../media/image39.png"/><Relationship Id="rId7" Type="http://schemas.openxmlformats.org/officeDocument/2006/relationships/image" Target="../media/image33.png"/><Relationship Id="rId12" Type="http://schemas.openxmlformats.org/officeDocument/2006/relationships/slide" Target="slide20.xml"/><Relationship Id="rId17" Type="http://schemas.openxmlformats.org/officeDocument/2006/relationships/image" Target="../media/image38.gif"/><Relationship Id="rId2" Type="http://schemas.microsoft.com/office/2007/relationships/media" Target="../media/media2.wav"/><Relationship Id="rId16" Type="http://schemas.openxmlformats.org/officeDocument/2006/relationships/slide" Target="slide21.xml"/><Relationship Id="rId20" Type="http://schemas.openxmlformats.org/officeDocument/2006/relationships/slide" Target="slide23.xml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8.xml"/><Relationship Id="rId11" Type="http://schemas.openxmlformats.org/officeDocument/2006/relationships/slide" Target="slide22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37.png"/><Relationship Id="rId10" Type="http://schemas.openxmlformats.org/officeDocument/2006/relationships/image" Target="../media/image30.png"/><Relationship Id="rId19" Type="http://schemas.openxmlformats.org/officeDocument/2006/relationships/image" Target="../media/image29.gif"/><Relationship Id="rId4" Type="http://schemas.openxmlformats.org/officeDocument/2006/relationships/audio" Target="../media/media3.wav"/><Relationship Id="rId9" Type="http://schemas.openxmlformats.org/officeDocument/2006/relationships/image" Target="../media/image35.png"/><Relationship Id="rId14" Type="http://schemas.openxmlformats.org/officeDocument/2006/relationships/slide" Target="slide24.xml"/><Relationship Id="rId22" Type="http://schemas.openxmlformats.org/officeDocument/2006/relationships/slide" Target="slide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slide" Target="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2495" y="1078787"/>
            <a:ext cx="5989833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accent4"/>
                </a:solidFill>
              </a:rPr>
              <a:t>CHÀO MỪNG CÁC EM ĐẾN VỚI TIẾT HỌC HÔM NAY!</a:t>
            </a:r>
            <a:endParaRPr lang="en-US" sz="4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41"/>
          <p:cNvGrpSpPr/>
          <p:nvPr/>
        </p:nvGrpSpPr>
        <p:grpSpPr>
          <a:xfrm>
            <a:off x="1626650" y="3129325"/>
            <a:ext cx="1561800" cy="1766948"/>
            <a:chOff x="1626650" y="3129325"/>
            <a:chExt cx="1561800" cy="1766948"/>
          </a:xfrm>
        </p:grpSpPr>
        <p:sp>
          <p:nvSpPr>
            <p:cNvPr id="367" name="Google Shape;367;p41"/>
            <p:cNvSpPr/>
            <p:nvPr/>
          </p:nvSpPr>
          <p:spPr>
            <a:xfrm>
              <a:off x="1626650" y="4554874"/>
              <a:ext cx="1561800" cy="341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8" name="Google Shape;368;p41"/>
            <p:cNvPicPr preferRelativeResize="0"/>
            <p:nvPr/>
          </p:nvPicPr>
          <p:blipFill rotWithShape="1">
            <a:blip r:embed="rId3">
              <a:alphaModFix/>
            </a:blip>
            <a:srcRect l="13405" t="32858" r="59049" b="14617"/>
            <a:stretch/>
          </p:blipFill>
          <p:spPr>
            <a:xfrm>
              <a:off x="1825788" y="3129325"/>
              <a:ext cx="1163525" cy="1733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9" name="Google Shape;369;p41"/>
          <p:cNvGrpSpPr/>
          <p:nvPr/>
        </p:nvGrpSpPr>
        <p:grpSpPr>
          <a:xfrm>
            <a:off x="5955550" y="3100762"/>
            <a:ext cx="1561800" cy="1812514"/>
            <a:chOff x="5955550" y="3100762"/>
            <a:chExt cx="1561800" cy="1812514"/>
          </a:xfrm>
        </p:grpSpPr>
        <p:sp>
          <p:nvSpPr>
            <p:cNvPr id="370" name="Google Shape;370;p41"/>
            <p:cNvSpPr/>
            <p:nvPr/>
          </p:nvSpPr>
          <p:spPr>
            <a:xfrm>
              <a:off x="5955550" y="4554874"/>
              <a:ext cx="1561800" cy="3414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1" name="Google Shape;371;p41"/>
            <p:cNvPicPr preferRelativeResize="0"/>
            <p:nvPr/>
          </p:nvPicPr>
          <p:blipFill rotWithShape="1">
            <a:blip r:embed="rId3">
              <a:alphaModFix/>
            </a:blip>
            <a:srcRect l="60751" t="34841" r="11703" b="10237"/>
            <a:stretch/>
          </p:blipFill>
          <p:spPr>
            <a:xfrm>
              <a:off x="6154688" y="3100762"/>
              <a:ext cx="1163525" cy="181251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6"/>
          <p:cNvSpPr/>
          <p:nvPr/>
        </p:nvSpPr>
        <p:spPr>
          <a:xfrm>
            <a:off x="725156" y="1498481"/>
            <a:ext cx="33647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/>
              <a:t>Theo em, thông tin có vai trò như thế nào với việc ra quyết định của bạn An?</a:t>
            </a:r>
            <a:endParaRPr lang="en-US" sz="2000" dirty="0"/>
          </a:p>
        </p:txBody>
      </p:sp>
      <p:sp>
        <p:nvSpPr>
          <p:cNvPr id="8" name="Oval Callout 7"/>
          <p:cNvSpPr/>
          <p:nvPr/>
        </p:nvSpPr>
        <p:spPr>
          <a:xfrm>
            <a:off x="4592549" y="606175"/>
            <a:ext cx="4191855" cy="2523150"/>
          </a:xfrm>
          <a:prstGeom prst="wedgeEllipseCallout">
            <a:avLst>
              <a:gd name="adj1" fmla="val -16008"/>
              <a:gd name="adj2" fmla="val 5661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7727" y="883973"/>
            <a:ext cx="32414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Thông tin thời tiết (mưa hay không mưa) giúp An đưa ra quyết định mang hay không mang áo mưa.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788" y="597688"/>
            <a:ext cx="900793" cy="9007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66811" y="286130"/>
            <a:ext cx="68477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smtClean="0"/>
              <a:t>L</a:t>
            </a:r>
            <a:r>
              <a:rPr lang="vi-VN" sz="2000" b="1" i="1" dirty="0" smtClean="0"/>
              <a:t>ập </a:t>
            </a:r>
            <a:r>
              <a:rPr lang="vi-VN" sz="2000" b="1" i="1" dirty="0"/>
              <a:t>nhóm 4 </a:t>
            </a:r>
            <a:r>
              <a:rPr lang="en-US" sz="2000" b="1" i="1" dirty="0" smtClean="0"/>
              <a:t>-</a:t>
            </a:r>
            <a:r>
              <a:rPr lang="vi-VN" sz="2000" b="1" i="1" dirty="0" smtClean="0"/>
              <a:t> </a:t>
            </a:r>
            <a:r>
              <a:rPr lang="vi-VN" sz="2000" b="1" i="1" dirty="0"/>
              <a:t>6 HS, </a:t>
            </a:r>
            <a:r>
              <a:rPr lang="vi-VN" sz="2000" b="1" i="1" dirty="0" smtClean="0"/>
              <a:t>mỗi nhóm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chuẩn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bị</a:t>
            </a:r>
            <a:r>
              <a:rPr lang="vi-VN" sz="2000" b="1" i="1" dirty="0" smtClean="0"/>
              <a:t> </a:t>
            </a:r>
            <a:r>
              <a:rPr lang="vi-VN" sz="2000" b="1" i="1" dirty="0"/>
              <a:t>1 tờ giấy A4 và </a:t>
            </a:r>
            <a:r>
              <a:rPr lang="vi-VN" sz="2000" b="1" i="1" dirty="0" smtClean="0"/>
              <a:t>lập </a:t>
            </a:r>
            <a:r>
              <a:rPr lang="vi-VN" sz="2000" b="1" i="1" dirty="0"/>
              <a:t>bảng cho tình huống ở hình </a:t>
            </a:r>
            <a:r>
              <a:rPr lang="vi-VN" sz="2000" b="1" i="1" dirty="0" smtClean="0"/>
              <a:t>3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như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bảng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dưới</a:t>
            </a:r>
            <a:r>
              <a:rPr lang="en-US" sz="2000" b="1" i="1" dirty="0" smtClean="0"/>
              <a:t> </a:t>
            </a:r>
            <a:r>
              <a:rPr lang="en-US" sz="2000" b="1" i="1" dirty="0" err="1" smtClean="0"/>
              <a:t>đây</a:t>
            </a:r>
            <a:r>
              <a:rPr lang="en-US" sz="2000" b="1" i="1" dirty="0" smtClean="0"/>
              <a:t>:</a:t>
            </a:r>
            <a:endParaRPr lang="en-US" sz="20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3" y="-82194"/>
            <a:ext cx="1480761" cy="1480761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43388"/>
              </p:ext>
            </p:extLst>
          </p:nvPr>
        </p:nvGraphicFramePr>
        <p:xfrm>
          <a:off x="410967" y="1398567"/>
          <a:ext cx="8311792" cy="939519"/>
        </p:xfrm>
        <a:graphic>
          <a:graphicData uri="http://schemas.openxmlformats.org/drawingml/2006/table">
            <a:tbl>
              <a:tblPr firstRow="1" firstCol="1" bandRow="1"/>
              <a:tblGrid>
                <a:gridCol w="1089060"/>
                <a:gridCol w="1520575"/>
                <a:gridCol w="2085654"/>
                <a:gridCol w="3616503"/>
              </a:tblGrid>
              <a:tr h="5080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800" b="1" i="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1800" b="1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15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11" y="2528910"/>
            <a:ext cx="6270810" cy="25054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405" y="2646096"/>
            <a:ext cx="1524837" cy="22779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56" y="2332687"/>
            <a:ext cx="621426" cy="585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93" y="4526235"/>
            <a:ext cx="628612" cy="617265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731258"/>
              </p:ext>
            </p:extLst>
          </p:nvPr>
        </p:nvGraphicFramePr>
        <p:xfrm>
          <a:off x="339048" y="410967"/>
          <a:ext cx="8311792" cy="4500080"/>
        </p:xfrm>
        <a:graphic>
          <a:graphicData uri="http://schemas.openxmlformats.org/drawingml/2006/table">
            <a:tbl>
              <a:tblPr firstRow="1" firstCol="1" bandRow="1"/>
              <a:tblGrid>
                <a:gridCol w="986318"/>
                <a:gridCol w="1458931"/>
                <a:gridCol w="2250040"/>
                <a:gridCol w="3616503"/>
              </a:tblGrid>
              <a:tr h="4143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10654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37129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3b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89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3c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256020" y="851014"/>
            <a:ext cx="1618178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C00000"/>
                </a:solidFill>
              </a:rPr>
              <a:t>Tiếng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còi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xe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cấp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cứu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74198" y="851014"/>
            <a:ext cx="21387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Di chuyển sát vào lề đường bên phải.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36219" y="732899"/>
            <a:ext cx="3319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fr-FR" sz="1600" dirty="0" smtClean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còi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fr-FR" sz="1600" dirty="0">
                <a:solidFill>
                  <a:srgbClr val="C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90513" y="2017170"/>
            <a:ext cx="1349192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0070C0"/>
                </a:solidFill>
              </a:rPr>
              <a:t>Biển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báo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cấm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71558" y="2268521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Không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47423" y="2017170"/>
            <a:ext cx="34016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>
                <a:solidFill>
                  <a:srgbClr val="0070C0"/>
                </a:solidFill>
              </a:rPr>
              <a:t>Quyết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định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không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là</a:t>
            </a:r>
            <a:r>
              <a:rPr lang="en-US" sz="1800" dirty="0">
                <a:solidFill>
                  <a:srgbClr val="0070C0"/>
                </a:solidFill>
              </a:rPr>
              <a:t> do </a:t>
            </a:r>
            <a:r>
              <a:rPr lang="en-US" sz="1800" dirty="0" err="1">
                <a:solidFill>
                  <a:srgbClr val="0070C0"/>
                </a:solidFill>
              </a:rPr>
              <a:t>nhìn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thấy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biển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báo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cấm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xả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rác</a:t>
            </a:r>
            <a:r>
              <a:rPr lang="en-US" sz="18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2836" y="3332262"/>
            <a:ext cx="14845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7030A0"/>
                </a:solidFill>
              </a:rPr>
              <a:t>Cảnh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báo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nguy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hiểm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có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điện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8965" y="374322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err="1">
                <a:solidFill>
                  <a:srgbClr val="7030A0"/>
                </a:solidFill>
              </a:rPr>
              <a:t>Không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đến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gần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079746" y="3332262"/>
            <a:ext cx="336478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7030A0"/>
                </a:solidFill>
              </a:rPr>
              <a:t>Quyết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định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không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đến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gần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của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em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là</a:t>
            </a:r>
            <a:r>
              <a:rPr lang="en-US" sz="1800" dirty="0">
                <a:solidFill>
                  <a:srgbClr val="7030A0"/>
                </a:solidFill>
              </a:rPr>
              <a:t> do </a:t>
            </a:r>
            <a:r>
              <a:rPr lang="en-US" sz="1800" dirty="0" err="1">
                <a:solidFill>
                  <a:srgbClr val="7030A0"/>
                </a:solidFill>
              </a:rPr>
              <a:t>nhìn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thấy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cảnh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báo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nguy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hiểm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có</a:t>
            </a:r>
            <a:r>
              <a:rPr lang="en-US" sz="1800" dirty="0">
                <a:solidFill>
                  <a:srgbClr val="7030A0"/>
                </a:solidFill>
              </a:rPr>
              <a:t> </a:t>
            </a:r>
            <a:r>
              <a:rPr lang="en-US" sz="1800" dirty="0" err="1">
                <a:solidFill>
                  <a:srgbClr val="7030A0"/>
                </a:solidFill>
              </a:rPr>
              <a:t>điện</a:t>
            </a:r>
            <a:r>
              <a:rPr lang="en-US" sz="18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300">
            <a:off x="19110" y="171756"/>
            <a:ext cx="855640" cy="551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25" y="3493842"/>
            <a:ext cx="1691383" cy="169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620">
            <a:off x="8027810" y="261204"/>
            <a:ext cx="855640" cy="5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541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  <p:bldP spid="3" grpId="0"/>
      <p:bldP spid="4" grpId="0"/>
      <p:bldP spid="5" grpId="0"/>
      <p:bldP spid="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6979" y="791109"/>
            <a:ext cx="2301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</a:rPr>
              <a:t>GHI NHỚ</a:t>
            </a:r>
            <a:endParaRPr lang="en-US" sz="2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2233" y="1571946"/>
            <a:ext cx="4530904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/>
              <a:t>Con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</a:t>
            </a:r>
            <a:r>
              <a:rPr lang="en-US" sz="2000" dirty="0" err="1" smtClean="0"/>
              <a:t>thu</a:t>
            </a:r>
            <a:r>
              <a:rPr lang="en-US" sz="2000" dirty="0" smtClean="0"/>
              <a:t> </a:t>
            </a:r>
            <a:r>
              <a:rPr lang="en-US" sz="2000" dirty="0" err="1" smtClean="0"/>
              <a:t>nhận</a:t>
            </a:r>
            <a:r>
              <a:rPr lang="en-US" sz="2000" dirty="0" smtClean="0"/>
              <a:t> </a:t>
            </a:r>
            <a:r>
              <a:rPr lang="en-US" sz="2000" dirty="0" err="1" smtClean="0"/>
              <a:t>thông</a:t>
            </a:r>
            <a:r>
              <a:rPr lang="en-US" sz="2000" dirty="0" smtClean="0"/>
              <a:t> tin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đưa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phù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err="1" smtClean="0"/>
              <a:t>Thông</a:t>
            </a:r>
            <a:r>
              <a:rPr lang="en-US" sz="2000" dirty="0" smtClean="0"/>
              <a:t> tin </a:t>
            </a:r>
            <a:r>
              <a:rPr lang="en-US" sz="2000" dirty="0" err="1" smtClean="0"/>
              <a:t>đóng</a:t>
            </a:r>
            <a:r>
              <a:rPr lang="en-US" sz="2000" dirty="0" smtClean="0"/>
              <a:t> </a:t>
            </a:r>
            <a:r>
              <a:rPr lang="en-US" sz="2000" dirty="0" err="1" smtClean="0"/>
              <a:t>vai</a:t>
            </a:r>
            <a:r>
              <a:rPr lang="en-US" sz="2000" dirty="0" smtClean="0"/>
              <a:t> </a:t>
            </a:r>
            <a:r>
              <a:rPr lang="en-US" sz="2000" dirty="0" err="1" smtClean="0"/>
              <a:t>trò</a:t>
            </a:r>
            <a:r>
              <a:rPr lang="en-US" sz="2000" dirty="0" smtClean="0"/>
              <a:t> </a:t>
            </a: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trọng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việc</a:t>
            </a:r>
            <a:r>
              <a:rPr lang="en-US" sz="2000" dirty="0" smtClean="0"/>
              <a:t> </a:t>
            </a:r>
            <a:r>
              <a:rPr lang="en-US" sz="2000" dirty="0" err="1" smtClean="0"/>
              <a:t>đưa</a:t>
            </a:r>
            <a:r>
              <a:rPr lang="en-US" sz="2000" dirty="0" smtClean="0"/>
              <a:t> </a:t>
            </a:r>
            <a:r>
              <a:rPr lang="en-US" sz="2000" dirty="0" err="1" smtClean="0"/>
              <a:t>ra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con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340512"/>
            <a:ext cx="7704000" cy="572700"/>
          </a:xfrm>
        </p:spPr>
        <p:txBody>
          <a:bodyPr/>
          <a:lstStyle/>
          <a:p>
            <a:r>
              <a:rPr lang="en-US" sz="3200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LUYỆN TẬP</a:t>
            </a:r>
            <a:endParaRPr lang="en-US" sz="3200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630" y="1214515"/>
            <a:ext cx="3770212" cy="1735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ounded Rectangle 5"/>
          <p:cNvSpPr/>
          <p:nvPr/>
        </p:nvSpPr>
        <p:spPr>
          <a:xfrm>
            <a:off x="452063" y="1525731"/>
            <a:ext cx="2630183" cy="2931108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202481" y="1214515"/>
            <a:ext cx="1089061" cy="56507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/>
                </a:solidFill>
              </a:rPr>
              <a:t>Bài</a:t>
            </a:r>
            <a:r>
              <a:rPr lang="en-US" sz="2000" b="1" dirty="0" smtClean="0">
                <a:solidFill>
                  <a:schemeClr val="accent6"/>
                </a:solidFill>
              </a:rPr>
              <a:t> 1: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158" y="1976384"/>
            <a:ext cx="2547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thông</a:t>
            </a:r>
            <a:r>
              <a:rPr lang="en-US" sz="2000" dirty="0" smtClean="0"/>
              <a:t> tin,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tình</a:t>
            </a:r>
            <a:r>
              <a:rPr lang="en-US" sz="2000" dirty="0" smtClean="0"/>
              <a:t> </a:t>
            </a:r>
            <a:r>
              <a:rPr lang="en-US" sz="2000" dirty="0" err="1" smtClean="0"/>
              <a:t>huống</a:t>
            </a:r>
            <a:r>
              <a:rPr lang="en-US" sz="2000" dirty="0" smtClean="0"/>
              <a:t> ở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74330">
            <a:off x="3036795" y="3436799"/>
            <a:ext cx="841321" cy="957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09719" y="3042337"/>
            <a:ext cx="48605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/>
              <a:t>Thông</a:t>
            </a:r>
            <a:r>
              <a:rPr lang="en-US" sz="2000" dirty="0" smtClean="0"/>
              <a:t> </a:t>
            </a:r>
            <a:r>
              <a:rPr lang="en-US" sz="2000" dirty="0"/>
              <a:t>tin: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: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endParaRPr lang="en-US" sz="2000" dirty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err="1" smtClean="0"/>
              <a:t>Vai</a:t>
            </a:r>
            <a:r>
              <a:rPr lang="en-US" sz="2000" dirty="0" smtClean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tin: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do </a:t>
            </a:r>
            <a:r>
              <a:rPr lang="en-US" sz="2000" dirty="0" err="1"/>
              <a:t>thấy</a:t>
            </a:r>
            <a:r>
              <a:rPr lang="en-US" sz="2000" dirty="0"/>
              <a:t> </a:t>
            </a:r>
            <a:r>
              <a:rPr lang="en-US" sz="2000" dirty="0" err="1"/>
              <a:t>đèn</a:t>
            </a:r>
            <a:r>
              <a:rPr lang="en-US" sz="2000" dirty="0"/>
              <a:t> </a:t>
            </a:r>
            <a:r>
              <a:rPr lang="en-US" sz="2000" dirty="0" err="1"/>
              <a:t>đỏ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sáng</a:t>
            </a:r>
            <a:r>
              <a:rPr lang="en-US" sz="2000" dirty="0"/>
              <a:t>.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853160" y="423405"/>
            <a:ext cx="1089061" cy="565079"/>
          </a:xfrm>
          <a:prstGeom prst="roundRect">
            <a:avLst/>
          </a:prstGeom>
          <a:solidFill>
            <a:schemeClr val="bg2"/>
          </a:solidFill>
          <a:ln w="28575">
            <a:solidFill>
              <a:schemeClr val="accent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6"/>
                </a:solidFill>
              </a:rPr>
              <a:t>Bài</a:t>
            </a:r>
            <a:r>
              <a:rPr lang="en-US" sz="2000" b="1" dirty="0" smtClean="0">
                <a:solidFill>
                  <a:schemeClr val="accent6"/>
                </a:solidFill>
              </a:rPr>
              <a:t> 2:</a:t>
            </a:r>
            <a:endParaRPr lang="en-US" sz="2000" b="1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95929" y="226614"/>
            <a:ext cx="5928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cho</a:t>
            </a:r>
            <a:r>
              <a:rPr lang="en-US" sz="2000" dirty="0" smtClean="0"/>
              <a:t> </a:t>
            </a:r>
            <a:r>
              <a:rPr lang="en-US" sz="2000" dirty="0" err="1" smtClean="0"/>
              <a:t>biết</a:t>
            </a:r>
            <a:r>
              <a:rPr lang="en-US" sz="2000" dirty="0" smtClean="0"/>
              <a:t>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thông</a:t>
            </a:r>
            <a:r>
              <a:rPr lang="en-US" sz="2000" dirty="0" smtClean="0"/>
              <a:t> tin, </a:t>
            </a:r>
            <a:r>
              <a:rPr lang="en-US" sz="2000" dirty="0" err="1" smtClean="0"/>
              <a:t>đâu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quyết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tình</a:t>
            </a:r>
            <a:r>
              <a:rPr lang="en-US" sz="2000" dirty="0" smtClean="0"/>
              <a:t> </a:t>
            </a:r>
            <a:r>
              <a:rPr lang="en-US" sz="2000" dirty="0" err="1" smtClean="0"/>
              <a:t>huống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đây</a:t>
            </a:r>
            <a:r>
              <a:rPr lang="en-US" sz="2000" dirty="0" smtClean="0"/>
              <a:t>? (</a:t>
            </a:r>
            <a:r>
              <a:rPr lang="en-US" sz="2000" dirty="0" err="1" smtClean="0"/>
              <a:t>Lập</a:t>
            </a:r>
            <a:r>
              <a:rPr lang="en-US" sz="2000" dirty="0" smtClean="0"/>
              <a:t> </a:t>
            </a:r>
            <a:r>
              <a:rPr lang="en-US" sz="2000" dirty="0" err="1" smtClean="0"/>
              <a:t>bảng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82" y="1354916"/>
            <a:ext cx="5068695" cy="36338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329" y="1242277"/>
            <a:ext cx="4251412" cy="4251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53834"/>
              </p:ext>
            </p:extLst>
          </p:nvPr>
        </p:nvGraphicFramePr>
        <p:xfrm>
          <a:off x="339048" y="410966"/>
          <a:ext cx="8311792" cy="4284323"/>
        </p:xfrm>
        <a:graphic>
          <a:graphicData uri="http://schemas.openxmlformats.org/drawingml/2006/table">
            <a:tbl>
              <a:tblPr firstRow="1" firstCol="1" bandRow="1"/>
              <a:tblGrid>
                <a:gridCol w="986318"/>
                <a:gridCol w="1602769"/>
                <a:gridCol w="2106202"/>
                <a:gridCol w="3616503"/>
              </a:tblGrid>
              <a:tr h="4742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1665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4a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4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4b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300">
            <a:off x="19110" y="171756"/>
            <a:ext cx="855640" cy="551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25" y="3493842"/>
            <a:ext cx="1691383" cy="169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620">
            <a:off x="8027810" y="261204"/>
            <a:ext cx="855640" cy="551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53448" y="1193093"/>
            <a:ext cx="1726058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Biển báo chú ý sàn ướt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9506" y="1444444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C00000"/>
                </a:solidFill>
              </a:rPr>
              <a:t>Đi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chậm</a:t>
            </a:r>
            <a:r>
              <a:rPr lang="en-US" sz="1800" dirty="0">
                <a:solidFill>
                  <a:srgbClr val="C00000"/>
                </a:solidFill>
              </a:rPr>
              <a:t>, </a:t>
            </a:r>
            <a:r>
              <a:rPr lang="en-US" sz="1800" dirty="0" err="1">
                <a:solidFill>
                  <a:srgbClr val="C00000"/>
                </a:solidFill>
              </a:rPr>
              <a:t>cẩn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 err="1">
                <a:solidFill>
                  <a:srgbClr val="C00000"/>
                </a:solidFill>
              </a:rPr>
              <a:t>thận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18690" y="1011926"/>
            <a:ext cx="326204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Quyết định đi chậm, cẩn thận là do nhìn thấy biển báo chú ý </a:t>
            </a:r>
            <a:r>
              <a:rPr lang="vi-VN" sz="1800" dirty="0" smtClean="0">
                <a:solidFill>
                  <a:srgbClr val="C00000"/>
                </a:solidFill>
              </a:rPr>
              <a:t>s</a:t>
            </a:r>
            <a:r>
              <a:rPr lang="en-US" sz="1800" dirty="0">
                <a:solidFill>
                  <a:srgbClr val="C00000"/>
                </a:solidFill>
              </a:rPr>
              <a:t>à</a:t>
            </a:r>
            <a:r>
              <a:rPr lang="vi-VN" sz="1800" dirty="0" smtClean="0">
                <a:solidFill>
                  <a:srgbClr val="C00000"/>
                </a:solidFill>
              </a:rPr>
              <a:t>n </a:t>
            </a:r>
            <a:r>
              <a:rPr lang="vi-VN" sz="1800" dirty="0">
                <a:solidFill>
                  <a:srgbClr val="C00000"/>
                </a:solidFill>
              </a:rPr>
              <a:t>ướt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3239" y="2850076"/>
            <a:ext cx="1466476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</a:rPr>
              <a:t>Tiếng trống báo hết giờ ra chơi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67056" y="3309176"/>
            <a:ext cx="166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Đi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vào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lớp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học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0883" y="2798780"/>
            <a:ext cx="30976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</a:rPr>
              <a:t>Quyết định đi vào lớp là do nghe thấy tiếng trống báo hết giờ ra chơi.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0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609261"/>
              </p:ext>
            </p:extLst>
          </p:nvPr>
        </p:nvGraphicFramePr>
        <p:xfrm>
          <a:off x="339048" y="410966"/>
          <a:ext cx="8311792" cy="4284323"/>
        </p:xfrm>
        <a:graphic>
          <a:graphicData uri="http://schemas.openxmlformats.org/drawingml/2006/table">
            <a:tbl>
              <a:tblPr firstRow="1" firstCol="1" bandRow="1"/>
              <a:tblGrid>
                <a:gridCol w="986318"/>
                <a:gridCol w="1602769"/>
                <a:gridCol w="2106202"/>
                <a:gridCol w="3616503"/>
              </a:tblGrid>
              <a:tr h="4742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b="1" i="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fr-FR" sz="1800" b="1" i="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tin</a:t>
                      </a:r>
                      <a:endParaRPr lang="en-US" sz="1800" i="0" dirty="0">
                        <a:solidFill>
                          <a:srgbClr val="00206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166594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4c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44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8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4d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5300">
            <a:off x="19110" y="171756"/>
            <a:ext cx="855640" cy="5516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425" y="3493842"/>
            <a:ext cx="1691383" cy="16913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5620">
            <a:off x="8027810" y="261204"/>
            <a:ext cx="855640" cy="551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66278" y="1011926"/>
            <a:ext cx="170039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solidFill>
                  <a:srgbClr val="C00000"/>
                </a:solidFill>
              </a:rPr>
              <a:t>Dấu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hiệu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trật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tự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để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nghe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giảng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9506" y="1444444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</a:rPr>
              <a:t>Ngừng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thảo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luận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18689" y="1219675"/>
            <a:ext cx="343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C00000"/>
                </a:solidFill>
              </a:rPr>
              <a:t>Quyết </a:t>
            </a:r>
            <a:r>
              <a:rPr lang="vi-VN" sz="1800" dirty="0" smtClean="0">
                <a:solidFill>
                  <a:srgbClr val="C00000"/>
                </a:solidFill>
              </a:rPr>
              <a:t>định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ngừng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thảo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luận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là</a:t>
            </a:r>
            <a:r>
              <a:rPr lang="en-US" sz="1800" dirty="0" smtClean="0">
                <a:solidFill>
                  <a:srgbClr val="C00000"/>
                </a:solidFill>
              </a:rPr>
              <a:t> do </a:t>
            </a:r>
            <a:r>
              <a:rPr lang="en-US" sz="1800" dirty="0" err="1" smtClean="0">
                <a:solidFill>
                  <a:srgbClr val="C00000"/>
                </a:solidFill>
              </a:rPr>
              <a:t>thấy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giáo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viên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ra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hiệu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trật</a:t>
            </a:r>
            <a:r>
              <a:rPr lang="en-US" sz="1800" dirty="0" smtClean="0">
                <a:solidFill>
                  <a:srgbClr val="C00000"/>
                </a:solidFill>
              </a:rPr>
              <a:t> </a:t>
            </a:r>
            <a:r>
              <a:rPr lang="en-US" sz="1800" dirty="0" err="1" smtClean="0">
                <a:solidFill>
                  <a:srgbClr val="C00000"/>
                </a:solidFill>
              </a:rPr>
              <a:t>tự</a:t>
            </a:r>
            <a:r>
              <a:rPr lang="en-US" sz="1800" dirty="0" smtClean="0">
                <a:solidFill>
                  <a:srgbClr val="C00000"/>
                </a:solidFill>
              </a:rPr>
              <a:t>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3239" y="2850076"/>
            <a:ext cx="146647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 err="1" smtClean="0">
                <a:solidFill>
                  <a:srgbClr val="0070C0"/>
                </a:solidFill>
              </a:rPr>
              <a:t>Biển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báo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nguy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hiểm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nước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sâu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167056" y="3309176"/>
            <a:ext cx="15953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>
                <a:solidFill>
                  <a:srgbClr val="0070C0"/>
                </a:solidFill>
              </a:rPr>
              <a:t>Không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lại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gần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00883" y="2798780"/>
            <a:ext cx="309765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rgbClr val="0070C0"/>
                </a:solidFill>
              </a:rPr>
              <a:t>Quyết định </a:t>
            </a:r>
            <a:r>
              <a:rPr lang="en-US" sz="1800" dirty="0" err="1" smtClean="0">
                <a:solidFill>
                  <a:srgbClr val="0070C0"/>
                </a:solidFill>
              </a:rPr>
              <a:t>không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lại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gần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là</a:t>
            </a:r>
            <a:r>
              <a:rPr lang="en-US" sz="1800" dirty="0" smtClean="0">
                <a:solidFill>
                  <a:srgbClr val="0070C0"/>
                </a:solidFill>
              </a:rPr>
              <a:t> do </a:t>
            </a:r>
            <a:r>
              <a:rPr lang="en-US" sz="1800" dirty="0" err="1" smtClean="0">
                <a:solidFill>
                  <a:srgbClr val="0070C0"/>
                </a:solidFill>
              </a:rPr>
              <a:t>nhìn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thấy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biển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báo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nguy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hiểm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nước</a:t>
            </a:r>
            <a:r>
              <a:rPr lang="en-US" sz="1800" dirty="0" smtClean="0">
                <a:solidFill>
                  <a:srgbClr val="0070C0"/>
                </a:solidFill>
              </a:rPr>
              <a:t> </a:t>
            </a:r>
            <a:r>
              <a:rPr lang="en-US" sz="1800" dirty="0" err="1" smtClean="0">
                <a:solidFill>
                  <a:srgbClr val="0070C0"/>
                </a:solidFill>
              </a:rPr>
              <a:t>sâu</a:t>
            </a:r>
            <a:r>
              <a:rPr lang="en-US" sz="1800" dirty="0" smtClean="0">
                <a:solidFill>
                  <a:srgbClr val="0070C0"/>
                </a:solidFill>
              </a:rPr>
              <a:t>.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xmlns="" id="{26896933-0863-49DD-AE4F-E4D561189425}"/>
              </a:ext>
            </a:extLst>
          </p:cNvPr>
          <p:cNvSpPr/>
          <p:nvPr/>
        </p:nvSpPr>
        <p:spPr>
          <a:xfrm>
            <a:off x="4962341" y="2684022"/>
            <a:ext cx="2061265" cy="61928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4260610" y="218086"/>
            <a:ext cx="3464726" cy="1807844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Deflate">
              <a:avLst/>
            </a:prstTxWarp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>
              <a:buClrTx/>
              <a:buFontTx/>
              <a:buNone/>
            </a:pPr>
            <a:r>
              <a:rPr lang="en-US" sz="6000" b="1" kern="120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86" y="1633198"/>
            <a:ext cx="1216972" cy="1005110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xmlns="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23" y="3770286"/>
            <a:ext cx="816345" cy="66214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B8F0FD2-8304-4804-86AC-C33ED279E2D1}"/>
              </a:ext>
            </a:extLst>
          </p:cNvPr>
          <p:cNvSpPr/>
          <p:nvPr/>
        </p:nvSpPr>
        <p:spPr>
          <a:xfrm>
            <a:off x="5052071" y="2703021"/>
            <a:ext cx="1828066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600" b="1" kern="120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xmlns="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0568" y="5454806"/>
            <a:ext cx="457200" cy="4572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62" y="2317907"/>
            <a:ext cx="2254191" cy="241879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97" y="404400"/>
            <a:ext cx="2725148" cy="22038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1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222" y="707827"/>
            <a:ext cx="568936" cy="610481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1855412" y="1028890"/>
            <a:ext cx="2577103" cy="196411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61" y="2617233"/>
            <a:ext cx="987638" cy="813887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xmlns="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36757" y="5404124"/>
            <a:ext cx="457200" cy="4572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xmlns="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3131" y="3657411"/>
            <a:ext cx="457200" cy="4572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792457" y="1055430"/>
            <a:ext cx="1646927" cy="305918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2817" y="3810000"/>
            <a:ext cx="739281" cy="609222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D2C7ADA-0FBF-400B-B751-9386D656BDA7}"/>
              </a:ext>
            </a:extLst>
          </p:cNvPr>
          <p:cNvSpPr txBox="1"/>
          <p:nvPr/>
        </p:nvSpPr>
        <p:spPr>
          <a:xfrm>
            <a:off x="1226889" y="2030318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49C502E-9CFD-4EF0-8C48-CEE32019B1B1}"/>
              </a:ext>
            </a:extLst>
          </p:cNvPr>
          <p:cNvSpPr txBox="1"/>
          <p:nvPr/>
        </p:nvSpPr>
        <p:spPr>
          <a:xfrm>
            <a:off x="498213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2152920" y="3360196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FC1BFDF-023F-4C88-99C9-93A692F1191B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xmlns="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4432515" y="1055434"/>
            <a:ext cx="609958" cy="279927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4815532" y="3685385"/>
            <a:ext cx="486911" cy="40125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FB7674C-F729-49C6-89B2-2C769B66B565}"/>
              </a:ext>
            </a:extLst>
          </p:cNvPr>
          <p:cNvSpPr txBox="1"/>
          <p:nvPr/>
        </p:nvSpPr>
        <p:spPr>
          <a:xfrm>
            <a:off x="4155937" y="3323791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63A7B9-6E42-4E40-998E-F0A37D212CB1}"/>
              </a:ext>
            </a:extLst>
          </p:cNvPr>
          <p:cNvSpPr txBox="1"/>
          <p:nvPr/>
        </p:nvSpPr>
        <p:spPr>
          <a:xfrm>
            <a:off x="5232202" y="826184"/>
            <a:ext cx="8915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4425145" y="1037793"/>
            <a:ext cx="2396177" cy="307681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286130" y="3673574"/>
            <a:ext cx="1070382" cy="882074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E5637D5-CCDB-42FB-88A7-3493A2A609E9}"/>
              </a:ext>
            </a:extLst>
          </p:cNvPr>
          <p:cNvSpPr txBox="1"/>
          <p:nvPr/>
        </p:nvSpPr>
        <p:spPr>
          <a:xfrm>
            <a:off x="4997760" y="82618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4482581" y="1037796"/>
            <a:ext cx="2822960" cy="166509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072099" y="2551061"/>
            <a:ext cx="556664" cy="458732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6947314" y="1999429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19A2C360-0D94-47A6-A585-AD31B05F0589}"/>
              </a:ext>
            </a:extLst>
          </p:cNvPr>
          <p:cNvSpPr txBox="1"/>
          <p:nvPr/>
        </p:nvSpPr>
        <p:spPr>
          <a:xfrm>
            <a:off x="5233402" y="826184"/>
            <a:ext cx="88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8502" y="304515"/>
            <a:ext cx="880061" cy="934143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xmlns="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30" y="826188"/>
            <a:ext cx="606725" cy="492121"/>
          </a:xfrm>
          <a:prstGeom prst="rect">
            <a:avLst/>
          </a:prstGeom>
        </p:spPr>
      </p:pic>
      <p:sp>
        <p:nvSpPr>
          <p:cNvPr id="72" name="TextBox 7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6389180" y="3143734"/>
            <a:ext cx="1125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b="1" kern="1200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789" y="221066"/>
            <a:ext cx="687800" cy="55624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5376429" y="1338323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ction Button: Forward or Next 1">
            <a:hlinkClick r:id="rId22" action="ppaction://hlinksldjump" highlightClick="1"/>
          </p:cNvPr>
          <p:cNvSpPr/>
          <p:nvPr/>
        </p:nvSpPr>
        <p:spPr>
          <a:xfrm>
            <a:off x="8623005" y="4593265"/>
            <a:ext cx="520995" cy="550235"/>
          </a:xfrm>
          <a:prstGeom prst="actionButtonForwardNex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4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012" scaled="0"/>
        </a:gra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>
            <a:spLocks noGrp="1"/>
          </p:cNvSpPr>
          <p:nvPr>
            <p:ph type="subTitle" idx="1"/>
          </p:nvPr>
        </p:nvSpPr>
        <p:spPr>
          <a:xfrm>
            <a:off x="4052317" y="3723818"/>
            <a:ext cx="2638800" cy="79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Tin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 3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305" name="Google Shape;305;p35"/>
          <p:cNvGrpSpPr/>
          <p:nvPr/>
        </p:nvGrpSpPr>
        <p:grpSpPr>
          <a:xfrm>
            <a:off x="189849" y="1869322"/>
            <a:ext cx="2049225" cy="3144513"/>
            <a:chOff x="189849" y="1869322"/>
            <a:chExt cx="2049225" cy="3144513"/>
          </a:xfrm>
        </p:grpSpPr>
        <p:sp>
          <p:nvSpPr>
            <p:cNvPr id="306" name="Google Shape;306;p35"/>
            <p:cNvSpPr/>
            <p:nvPr/>
          </p:nvSpPr>
          <p:spPr>
            <a:xfrm>
              <a:off x="189849" y="451641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7" name="Google Shape;307;p35"/>
            <p:cNvPicPr preferRelativeResize="0"/>
            <p:nvPr/>
          </p:nvPicPr>
          <p:blipFill rotWithShape="1">
            <a:blip r:embed="rId3">
              <a:alphaModFix/>
            </a:blip>
            <a:srcRect l="16022" t="29787" r="55258" b="12022"/>
            <a:stretch/>
          </p:blipFill>
          <p:spPr>
            <a:xfrm>
              <a:off x="252546" y="1869322"/>
              <a:ext cx="1986528" cy="314451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8" name="Google Shape;308;p35"/>
          <p:cNvGrpSpPr/>
          <p:nvPr/>
        </p:nvGrpSpPr>
        <p:grpSpPr>
          <a:xfrm>
            <a:off x="6892871" y="1793534"/>
            <a:ext cx="1926602" cy="2991744"/>
            <a:chOff x="6892871" y="1793534"/>
            <a:chExt cx="1926602" cy="2991744"/>
          </a:xfrm>
        </p:grpSpPr>
        <p:sp>
          <p:nvSpPr>
            <p:cNvPr id="309" name="Google Shape;309;p35"/>
            <p:cNvSpPr/>
            <p:nvPr/>
          </p:nvSpPr>
          <p:spPr>
            <a:xfrm>
              <a:off x="6892871" y="4346170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0" name="Google Shape;310;p35"/>
            <p:cNvPicPr preferRelativeResize="0"/>
            <p:nvPr/>
          </p:nvPicPr>
          <p:blipFill rotWithShape="1">
            <a:blip r:embed="rId4">
              <a:alphaModFix/>
            </a:blip>
            <a:srcRect l="59919" t="28720" r="13577" b="15994"/>
            <a:stretch/>
          </p:blipFill>
          <p:spPr>
            <a:xfrm>
              <a:off x="6983721" y="1793534"/>
              <a:ext cx="1835752" cy="299174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013706" y="413573"/>
            <a:ext cx="515762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CHỦ ĐỀ A. MÁY TÍNH VÀ EM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0195" y="1221269"/>
            <a:ext cx="4744647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2"/>
                </a:solidFill>
              </a:rPr>
              <a:t>BÀI 1: THÔNG TIN VÀ QUYẾT ĐỊNH</a:t>
            </a:r>
            <a:endParaRPr lang="en-US" sz="32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“Con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00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(1)...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(2)...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endParaRPr lang="en-US" sz="2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657444" y="250689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- (2)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ction Button: Back or Previous 3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01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to, Minh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57444" y="250689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220461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COVID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PCR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64976" y="2958957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PCR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3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phơi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vội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kern="1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45389" y="239624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khóc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72947" y="487211"/>
            <a:ext cx="6621805" cy="1541211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reo,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2000" kern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000" kern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000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44086" y="4736705"/>
            <a:ext cx="3666350" cy="27708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657444" y="2506894"/>
            <a:ext cx="3876920" cy="9863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ction Button: Back or Previous 6">
            <a:hlinkClick r:id="rId4" action="ppaction://hlinksldjump" highlightClick="1"/>
          </p:cNvPr>
          <p:cNvSpPr/>
          <p:nvPr/>
        </p:nvSpPr>
        <p:spPr>
          <a:xfrm>
            <a:off x="0" y="4614530"/>
            <a:ext cx="595423" cy="528970"/>
          </a:xfrm>
          <a:prstGeom prst="actionButtonBackPrevious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1146;p68"/>
          <p:cNvGrpSpPr/>
          <p:nvPr/>
        </p:nvGrpSpPr>
        <p:grpSpPr>
          <a:xfrm>
            <a:off x="227750" y="1719425"/>
            <a:ext cx="3245625" cy="2978149"/>
            <a:chOff x="227750" y="1719425"/>
            <a:chExt cx="3245625" cy="2978149"/>
          </a:xfrm>
        </p:grpSpPr>
        <p:sp>
          <p:nvSpPr>
            <p:cNvPr id="8" name="Google Shape;1147;p68"/>
            <p:cNvSpPr/>
            <p:nvPr/>
          </p:nvSpPr>
          <p:spPr>
            <a:xfrm>
              <a:off x="227750" y="3607666"/>
              <a:ext cx="1826400" cy="3858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48;p68"/>
            <p:cNvSpPr/>
            <p:nvPr/>
          </p:nvSpPr>
          <p:spPr>
            <a:xfrm>
              <a:off x="1646975" y="4305428"/>
              <a:ext cx="1826400" cy="3858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" name="Google Shape;1149;p68"/>
            <p:cNvPicPr preferRelativeResize="0"/>
            <p:nvPr/>
          </p:nvPicPr>
          <p:blipFill rotWithShape="1">
            <a:blip r:embed="rId3">
              <a:alphaModFix/>
            </a:blip>
            <a:srcRect l="36691" t="20102" r="13107" b="11731"/>
            <a:stretch/>
          </p:blipFill>
          <p:spPr>
            <a:xfrm>
              <a:off x="513550" y="1719425"/>
              <a:ext cx="2807352" cy="29781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Oval Callout 3"/>
          <p:cNvSpPr/>
          <p:nvPr/>
        </p:nvSpPr>
        <p:spPr>
          <a:xfrm>
            <a:off x="729465" y="534256"/>
            <a:ext cx="2178831" cy="1185169"/>
          </a:xfrm>
          <a:prstGeom prst="wedgeEllipse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3143" y="865230"/>
            <a:ext cx="2148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VẬN DỤNG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3320902" y="236305"/>
            <a:ext cx="5371035" cy="3194391"/>
          </a:xfrm>
          <a:prstGeom prst="wedgeEllipseCallout">
            <a:avLst>
              <a:gd name="adj1" fmla="val -51630"/>
              <a:gd name="adj2" fmla="val 2937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14535" y="864004"/>
            <a:ext cx="4783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, </a:t>
            </a: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tiễn</a:t>
            </a:r>
            <a:r>
              <a:rPr lang="en-US" sz="2000" dirty="0"/>
              <a:t> </a:t>
            </a:r>
            <a:r>
              <a:rPr lang="en-US" sz="2000" dirty="0" err="1"/>
              <a:t>về</a:t>
            </a:r>
            <a:r>
              <a:rPr lang="en-US" sz="2000" dirty="0"/>
              <a:t> </a:t>
            </a:r>
            <a:r>
              <a:rPr lang="en-US" sz="2000" dirty="0" err="1"/>
              <a:t>vai</a:t>
            </a:r>
            <a:r>
              <a:rPr lang="en-US" sz="2000" dirty="0"/>
              <a:t> </a:t>
            </a:r>
            <a:r>
              <a:rPr lang="en-US" sz="2000" dirty="0" err="1"/>
              <a:t>trò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việc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bản</a:t>
            </a:r>
            <a:r>
              <a:rPr lang="en-US" sz="2000" dirty="0"/>
              <a:t> </a:t>
            </a:r>
            <a:r>
              <a:rPr lang="en-US" sz="2000" dirty="0" err="1"/>
              <a:t>thân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chỉ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tin,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huống</a:t>
            </a:r>
            <a:r>
              <a:rPr lang="en-US" sz="2000" dirty="0"/>
              <a:t> </a:t>
            </a:r>
            <a:r>
              <a:rPr lang="en-US" sz="2000" dirty="0" err="1"/>
              <a:t>đó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8302" y="2778775"/>
            <a:ext cx="2244626" cy="32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705565" y="503434"/>
            <a:ext cx="4060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4">
                    <a:lumMod val="75000"/>
                  </a:schemeClr>
                </a:solidFill>
              </a:rPr>
              <a:t>HƯỚNG DẪN VỀ NHÀ</a:t>
            </a:r>
            <a:endParaRPr lang="en-US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3173" y="1098573"/>
            <a:ext cx="3380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1. </a:t>
            </a:r>
            <a:r>
              <a:rPr lang="en-US" sz="2000" dirty="0" err="1" smtClean="0">
                <a:solidFill>
                  <a:srgbClr val="0070C0"/>
                </a:solidFill>
              </a:rPr>
              <a:t>Ôn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tập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kiến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thức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đã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học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72171" y="2298937"/>
            <a:ext cx="3832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2. </a:t>
            </a:r>
            <a:r>
              <a:rPr lang="en-US" sz="2000" dirty="0" err="1" smtClean="0">
                <a:solidFill>
                  <a:srgbClr val="C00000"/>
                </a:solidFill>
              </a:rPr>
              <a:t>Hoàn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thành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bài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tập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vận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dụng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3173" y="3297337"/>
            <a:ext cx="33801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3. </a:t>
            </a:r>
            <a:r>
              <a:rPr lang="en-US" sz="2000" dirty="0" err="1" smtClean="0">
                <a:solidFill>
                  <a:srgbClr val="7030A0"/>
                </a:solidFill>
              </a:rPr>
              <a:t>Đọc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trước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bài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sau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7030A0"/>
                </a:solidFill>
              </a:rPr>
              <a:t>- </a:t>
            </a:r>
            <a:r>
              <a:rPr lang="en-US" sz="2000" dirty="0" err="1" smtClean="0">
                <a:solidFill>
                  <a:srgbClr val="7030A0"/>
                </a:solidFill>
              </a:rPr>
              <a:t>Bài</a:t>
            </a:r>
            <a:r>
              <a:rPr lang="en-US" sz="2000" dirty="0" smtClean="0">
                <a:solidFill>
                  <a:srgbClr val="7030A0"/>
                </a:solidFill>
              </a:rPr>
              <a:t> 2: </a:t>
            </a:r>
            <a:r>
              <a:rPr lang="en-US" sz="2000" dirty="0" err="1" smtClean="0">
                <a:solidFill>
                  <a:srgbClr val="7030A0"/>
                </a:solidFill>
              </a:rPr>
              <a:t>Xử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lí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thông</a:t>
            </a:r>
            <a:r>
              <a:rPr lang="en-US" sz="2000" dirty="0" smtClean="0">
                <a:solidFill>
                  <a:srgbClr val="7030A0"/>
                </a:solidFill>
              </a:rPr>
              <a:t> tin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5" name="Google Shape;1125;p66"/>
          <p:cNvGrpSpPr/>
          <p:nvPr/>
        </p:nvGrpSpPr>
        <p:grpSpPr>
          <a:xfrm>
            <a:off x="6472328" y="2570966"/>
            <a:ext cx="2038552" cy="2159000"/>
            <a:chOff x="5686323" y="1322525"/>
            <a:chExt cx="2038552" cy="2159000"/>
          </a:xfrm>
        </p:grpSpPr>
        <p:sp>
          <p:nvSpPr>
            <p:cNvPr id="1126" name="Google Shape;1126;p66"/>
            <p:cNvSpPr/>
            <p:nvPr/>
          </p:nvSpPr>
          <p:spPr>
            <a:xfrm>
              <a:off x="5932050" y="3090999"/>
              <a:ext cx="1547100" cy="3267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27" name="Google Shape;1127;p66"/>
            <p:cNvPicPr preferRelativeResize="0"/>
            <p:nvPr/>
          </p:nvPicPr>
          <p:blipFill rotWithShape="1">
            <a:blip r:embed="rId3">
              <a:alphaModFix/>
            </a:blip>
            <a:srcRect l="12748" t="32303" r="59206" b="29679"/>
            <a:stretch/>
          </p:blipFill>
          <p:spPr>
            <a:xfrm flipH="1">
              <a:off x="5686323" y="1322525"/>
              <a:ext cx="2038552" cy="2159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28" name="Google Shape;1128;p66"/>
          <p:cNvGrpSpPr/>
          <p:nvPr/>
        </p:nvGrpSpPr>
        <p:grpSpPr>
          <a:xfrm>
            <a:off x="761608" y="2438432"/>
            <a:ext cx="1789624" cy="2212175"/>
            <a:chOff x="1508863" y="2376625"/>
            <a:chExt cx="1789624" cy="2212175"/>
          </a:xfrm>
        </p:grpSpPr>
        <p:sp>
          <p:nvSpPr>
            <p:cNvPr id="1129" name="Google Shape;1129;p66"/>
            <p:cNvSpPr/>
            <p:nvPr/>
          </p:nvSpPr>
          <p:spPr>
            <a:xfrm>
              <a:off x="1630125" y="4262099"/>
              <a:ext cx="1547100" cy="326700"/>
            </a:xfrm>
            <a:prstGeom prst="ellipse">
              <a:avLst/>
            </a:prstGeom>
            <a:solidFill>
              <a:srgbClr val="D2AA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30" name="Google Shape;1130;p66"/>
            <p:cNvPicPr preferRelativeResize="0"/>
            <p:nvPr/>
          </p:nvPicPr>
          <p:blipFill rotWithShape="1">
            <a:blip r:embed="rId3">
              <a:alphaModFix/>
            </a:blip>
            <a:srcRect l="39766" t="36872" r="32189" b="18755"/>
            <a:stretch/>
          </p:blipFill>
          <p:spPr>
            <a:xfrm>
              <a:off x="1508863" y="2376625"/>
              <a:ext cx="1789624" cy="2212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1502307" y="924675"/>
            <a:ext cx="6113761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</a:rPr>
              <a:t>HẸN GẶP LẠI CÁC EM Ở TIẾT HỌC SAU!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6"/>
          <p:cNvSpPr txBox="1">
            <a:spLocks noGrp="1"/>
          </p:cNvSpPr>
          <p:nvPr>
            <p:ph type="title"/>
          </p:nvPr>
        </p:nvSpPr>
        <p:spPr>
          <a:xfrm>
            <a:off x="720000" y="30977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3"/>
                </a:solidFill>
                <a:latin typeface="+mn-lt"/>
              </a:rPr>
              <a:t>KHỞI ĐỘNG</a:t>
            </a:r>
            <a:endParaRPr sz="32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302" y="926870"/>
            <a:ext cx="6789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Quan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sát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Hình</a:t>
            </a:r>
            <a:r>
              <a:rPr lang="en-US" sz="2000" i="1" dirty="0" smtClean="0"/>
              <a:t> 1 </a:t>
            </a:r>
            <a:r>
              <a:rPr lang="en-US" sz="2000" i="1" dirty="0" err="1" smtClean="0"/>
              <a:t>trang</a:t>
            </a:r>
            <a:r>
              <a:rPr lang="en-US" sz="2000" i="1" dirty="0" smtClean="0"/>
              <a:t> 5 SGK </a:t>
            </a:r>
            <a:r>
              <a:rPr lang="en-US" sz="2000" i="1" dirty="0" err="1" smtClean="0"/>
              <a:t>và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trả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lời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câu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hỏi</a:t>
            </a:r>
            <a:r>
              <a:rPr lang="en-US" sz="2000" i="1" dirty="0" smtClean="0"/>
              <a:t>: </a:t>
            </a:r>
            <a:r>
              <a:rPr lang="en-US" sz="2000" i="1" dirty="0" err="1" smtClean="0"/>
              <a:t>Có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những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người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và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phương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tiện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nào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dừng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lại</a:t>
            </a:r>
            <a:r>
              <a:rPr lang="en-US" sz="2000" i="1" dirty="0" smtClean="0"/>
              <a:t>? </a:t>
            </a:r>
            <a:r>
              <a:rPr lang="en-US" sz="2000" i="1" dirty="0" err="1" smtClean="0"/>
              <a:t>Vì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sao</a:t>
            </a:r>
            <a:r>
              <a:rPr lang="en-US" sz="2000" i="1" dirty="0" smtClean="0"/>
              <a:t>?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2" y="2033388"/>
            <a:ext cx="6584163" cy="3030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981" y="1882649"/>
            <a:ext cx="3332038" cy="3332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60" y="162546"/>
            <a:ext cx="1695236" cy="77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4000">
              <a:srgbClr val="F1C888"/>
            </a:gs>
            <a:gs pos="89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4927" y="2110490"/>
            <a:ext cx="3726379" cy="275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Line Callout 1 (Border and Accent Bar) 3"/>
          <p:cNvSpPr/>
          <p:nvPr/>
        </p:nvSpPr>
        <p:spPr>
          <a:xfrm flipH="1">
            <a:off x="7144569" y="390417"/>
            <a:ext cx="1458931" cy="534257"/>
          </a:xfrm>
          <a:prstGeom prst="accentBorderCallout1">
            <a:avLst>
              <a:gd name="adj1" fmla="val 18750"/>
              <a:gd name="adj2" fmla="val -8333"/>
              <a:gd name="adj3" fmla="val 18685"/>
              <a:gd name="adj4" fmla="val -38215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accent6"/>
                </a:solidFill>
              </a:rPr>
              <a:t>Gợi</a:t>
            </a:r>
            <a:r>
              <a:rPr lang="en-US" sz="2400" b="1" dirty="0" smtClean="0">
                <a:solidFill>
                  <a:schemeClr val="accent6"/>
                </a:solidFill>
              </a:rPr>
              <a:t> ý</a:t>
            </a:r>
            <a:endParaRPr lang="en-US" sz="2400" b="1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51079" y="657545"/>
            <a:ext cx="33545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1.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/>
              <a:t>ô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đang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?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? </a:t>
            </a:r>
            <a:r>
              <a:rPr lang="en-US" sz="2000" dirty="0" err="1"/>
              <a:t>Tại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bạn</a:t>
            </a:r>
            <a:r>
              <a:rPr lang="en-US" sz="2000" dirty="0"/>
              <a:t>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dừng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14741" y="2301412"/>
            <a:ext cx="4715838" cy="2564304"/>
          </a:xfrm>
          <a:prstGeom prst="wedgeEllipseCallout">
            <a:avLst>
              <a:gd name="adj1" fmla="val 59777"/>
              <a:gd name="adj2" fmla="val -10227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937" y="2614068"/>
            <a:ext cx="39601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2. </a:t>
            </a:r>
            <a:r>
              <a:rPr lang="vi-VN" sz="2000" dirty="0" smtClean="0"/>
              <a:t>Khi </a:t>
            </a:r>
            <a:r>
              <a:rPr lang="vi-VN" sz="2000" dirty="0"/>
              <a:t>đi đến ngã tư, nếu thấy đèn đỏ bật sáng thì em sẽ làm gì? Sau đó, khi thấy đèn xanh sáng thì em sẽ làm gì?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50"/>
          <p:cNvGrpSpPr/>
          <p:nvPr/>
        </p:nvGrpSpPr>
        <p:grpSpPr>
          <a:xfrm>
            <a:off x="6580650" y="1784025"/>
            <a:ext cx="1973288" cy="2949682"/>
            <a:chOff x="6580650" y="1784025"/>
            <a:chExt cx="1973288" cy="2949682"/>
          </a:xfrm>
        </p:grpSpPr>
        <p:sp>
          <p:nvSpPr>
            <p:cNvPr id="547" name="Google Shape;547;p50"/>
            <p:cNvSpPr/>
            <p:nvPr/>
          </p:nvSpPr>
          <p:spPr>
            <a:xfrm>
              <a:off x="6580650" y="4312493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48" name="Google Shape;548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6733688" y="1784025"/>
              <a:ext cx="1820250" cy="29496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1150706" y="896140"/>
            <a:ext cx="5306602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1. Hai </a:t>
            </a: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bạn học sinh, ô tô màu vàng, đỏ đang dừng lại do đèn đỏ đang sáng</a:t>
            </a: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2. Khi </a:t>
            </a: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thấy đèn đỏ, em sẽ dừng lại. Sau đó, khi thấy đèn xanh sáng thì em sẽ đi.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60" y="3398501"/>
            <a:ext cx="3791165" cy="174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76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39"/>
          <p:cNvGrpSpPr/>
          <p:nvPr/>
        </p:nvGrpSpPr>
        <p:grpSpPr>
          <a:xfrm>
            <a:off x="172974" y="1568382"/>
            <a:ext cx="1926600" cy="3233573"/>
            <a:chOff x="1847662" y="1538450"/>
            <a:chExt cx="1926600" cy="3233573"/>
          </a:xfrm>
        </p:grpSpPr>
        <p:sp>
          <p:nvSpPr>
            <p:cNvPr id="349" name="Google Shape;349;p39"/>
            <p:cNvSpPr/>
            <p:nvPr/>
          </p:nvSpPr>
          <p:spPr>
            <a:xfrm>
              <a:off x="1847662" y="429366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0" name="Google Shape;350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966063" y="1538450"/>
              <a:ext cx="1689800" cy="32335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Oval Callout 6"/>
          <p:cNvSpPr/>
          <p:nvPr/>
        </p:nvSpPr>
        <p:spPr>
          <a:xfrm>
            <a:off x="750013" y="322847"/>
            <a:ext cx="1715784" cy="1089061"/>
          </a:xfrm>
          <a:prstGeom prst="wedgeEllipseCallou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b="1" dirty="0" smtClean="0"/>
              <a:t>KHÁM PHÁ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2570289" y="240654"/>
            <a:ext cx="55994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smtClean="0"/>
              <a:t>C</a:t>
            </a:r>
            <a:r>
              <a:rPr lang="vi-VN" sz="2000" b="1" i="1" dirty="0" smtClean="0"/>
              <a:t>hia </a:t>
            </a:r>
            <a:r>
              <a:rPr lang="vi-VN" sz="2000" b="1" i="1" dirty="0"/>
              <a:t>lớp thành các nhóm 4, </a:t>
            </a:r>
            <a:r>
              <a:rPr lang="vi-VN" sz="2000" b="1" i="1" dirty="0" smtClean="0"/>
              <a:t>đọc </a:t>
            </a:r>
            <a:r>
              <a:rPr lang="vi-VN" sz="2000" b="1" i="1" dirty="0"/>
              <a:t>thông tin và quan sát hình 2, trả lời câu hỏi: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Trên </a:t>
            </a:r>
            <a:r>
              <a:rPr lang="vi-VN" sz="2000" dirty="0"/>
              <a:t>tivi đang dự báo thời tiết như thế nào?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Bạn HS đang làm gì?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000" dirty="0" smtClean="0"/>
              <a:t>Tại sao bạn HS lại để áo mưa vào cặp sách để đi học?</a:t>
            </a:r>
            <a:endParaRPr lang="vi-VN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700" y="2552338"/>
            <a:ext cx="3620005" cy="2591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77000">
              <a:srgbClr val="F1C888"/>
            </a:gs>
            <a:gs pos="89000">
              <a:srgbClr val="E8BB74"/>
            </a:gs>
            <a:gs pos="100000">
              <a:schemeClr val="accent2"/>
            </a:gs>
          </a:gsLst>
          <a:lin ang="5400700" scaled="0"/>
        </a:gra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19" y="1264304"/>
            <a:ext cx="3620005" cy="2591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ight Arrow 4"/>
          <p:cNvSpPr/>
          <p:nvPr/>
        </p:nvSpPr>
        <p:spPr>
          <a:xfrm rot="19467934">
            <a:off x="3533863" y="1218034"/>
            <a:ext cx="411135" cy="23876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116487" y="553312"/>
            <a:ext cx="40103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Trên tivi phát thanh viên đang chỉ vào hình ảnh thể hiện trời mưa.</a:t>
            </a:r>
            <a:endParaRPr lang="en-US" sz="2000" dirty="0"/>
          </a:p>
        </p:txBody>
      </p:sp>
      <p:sp>
        <p:nvSpPr>
          <p:cNvPr id="10" name="Right Arrow 9"/>
          <p:cNvSpPr/>
          <p:nvPr/>
        </p:nvSpPr>
        <p:spPr>
          <a:xfrm>
            <a:off x="3910919" y="2201593"/>
            <a:ext cx="411135" cy="23876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19511" y="1796432"/>
            <a:ext cx="35891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Bạn HS đang xem dự báo thời thiết và đang để áo mưa vào cặp.</a:t>
            </a:r>
            <a:endParaRPr lang="en-US" sz="2000" dirty="0"/>
          </a:p>
        </p:txBody>
      </p:sp>
      <p:sp>
        <p:nvSpPr>
          <p:cNvPr id="12" name="Right Arrow 11"/>
          <p:cNvSpPr/>
          <p:nvPr/>
        </p:nvSpPr>
        <p:spPr>
          <a:xfrm rot="1896650">
            <a:off x="3656623" y="3363794"/>
            <a:ext cx="411135" cy="238765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976099" y="3483176"/>
            <a:ext cx="38242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Bạn để áo mưa vào cặp vì tivi dự báo trời mưa.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0" y="-63137"/>
            <a:ext cx="1464736" cy="1464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34" y="-127724"/>
            <a:ext cx="1307877" cy="13078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93" y="3483176"/>
            <a:ext cx="1660324" cy="166032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0" grpId="0" animBg="1"/>
      <p:bldP spid="8" grpId="0"/>
      <p:bldP spid="1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44"/>
          <p:cNvGrpSpPr/>
          <p:nvPr/>
        </p:nvGrpSpPr>
        <p:grpSpPr>
          <a:xfrm>
            <a:off x="3200878" y="283958"/>
            <a:ext cx="5647920" cy="2566405"/>
            <a:chOff x="3200878" y="283958"/>
            <a:chExt cx="5647920" cy="2566405"/>
          </a:xfrm>
        </p:grpSpPr>
        <p:sp>
          <p:nvSpPr>
            <p:cNvPr id="440" name="Google Shape;440;p44"/>
            <p:cNvSpPr/>
            <p:nvPr/>
          </p:nvSpPr>
          <p:spPr>
            <a:xfrm rot="-2417308">
              <a:off x="8475442" y="347402"/>
              <a:ext cx="309911" cy="309911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44"/>
            <p:cNvSpPr/>
            <p:nvPr/>
          </p:nvSpPr>
          <p:spPr>
            <a:xfrm rot="5034222">
              <a:off x="5081021" y="2285022"/>
              <a:ext cx="381357" cy="381357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44"/>
            <p:cNvSpPr/>
            <p:nvPr/>
          </p:nvSpPr>
          <p:spPr>
            <a:xfrm rot="-4806070">
              <a:off x="3963282" y="1303894"/>
              <a:ext cx="200688" cy="200688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44"/>
            <p:cNvSpPr/>
            <p:nvPr/>
          </p:nvSpPr>
          <p:spPr>
            <a:xfrm rot="-2419550">
              <a:off x="3810174" y="2120858"/>
              <a:ext cx="203049" cy="203049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44"/>
            <p:cNvSpPr/>
            <p:nvPr/>
          </p:nvSpPr>
          <p:spPr>
            <a:xfrm rot="-4804343">
              <a:off x="3225259" y="2516244"/>
              <a:ext cx="309738" cy="309738"/>
            </a:xfrm>
            <a:prstGeom prst="cube">
              <a:avLst>
                <a:gd name="adj" fmla="val 25000"/>
              </a:avLst>
            </a:prstGeom>
            <a:solidFill>
              <a:srgbClr val="E8BB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Callout 3"/>
          <p:cNvSpPr/>
          <p:nvPr/>
        </p:nvSpPr>
        <p:spPr>
          <a:xfrm>
            <a:off x="190269" y="363474"/>
            <a:ext cx="3873357" cy="2322077"/>
          </a:xfrm>
          <a:prstGeom prst="wedgeEllipseCallout">
            <a:avLst>
              <a:gd name="adj1" fmla="val 12854"/>
              <a:gd name="adj2" fmla="val 66683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1586" y="458171"/>
            <a:ext cx="303091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Nếu trên tivi dự báo ngày mai trời </a:t>
            </a:r>
            <a:r>
              <a:rPr lang="en-US" sz="2000" dirty="0" err="1" smtClean="0">
                <a:solidFill>
                  <a:srgbClr val="002060"/>
                </a:solidFill>
              </a:rPr>
              <a:t>mưa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vi-VN" sz="2000" dirty="0" smtClean="0">
                <a:solidFill>
                  <a:srgbClr val="002060"/>
                </a:solidFill>
              </a:rPr>
              <a:t>thì </a:t>
            </a:r>
            <a:r>
              <a:rPr lang="vi-VN" sz="2000" dirty="0">
                <a:solidFill>
                  <a:srgbClr val="002060"/>
                </a:solidFill>
              </a:rPr>
              <a:t>bạn HS có để áo mưa vào cặp đi học không? Tại sao?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5116119" y="340044"/>
            <a:ext cx="3873357" cy="2128387"/>
          </a:xfrm>
          <a:prstGeom prst="wedgeEllipseCallout">
            <a:avLst>
              <a:gd name="adj1" fmla="val -17119"/>
              <a:gd name="adj2" fmla="val 6475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76155" y="665573"/>
            <a:ext cx="3353283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ạn </a:t>
            </a:r>
            <a:r>
              <a:rPr lang="vi-VN" sz="2000" dirty="0">
                <a:solidFill>
                  <a:schemeClr val="accent3">
                    <a:lumMod val="75000"/>
                  </a:schemeClr>
                </a:solidFill>
              </a:rPr>
              <a:t>HS không để áo mưa vào 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cặp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nữa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, vì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3">
                    <a:lumMod val="75000"/>
                  </a:schemeClr>
                </a:solidFill>
              </a:rPr>
              <a:t>trời</a:t>
            </a:r>
            <a:r>
              <a:rPr lang="vi-VN" sz="20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vi-VN" sz="2000" dirty="0">
                <a:solidFill>
                  <a:schemeClr val="accent3">
                    <a:lumMod val="75000"/>
                  </a:schemeClr>
                </a:solidFill>
              </a:rPr>
              <a:t>nắng không dùng tới áo mưa.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D8A5"/>
            </a:gs>
            <a:gs pos="60000">
              <a:srgbClr val="F1C888"/>
            </a:gs>
            <a:gs pos="80000">
              <a:srgbClr val="E8BB74"/>
            </a:gs>
            <a:gs pos="100000">
              <a:srgbClr val="F9D8A5"/>
            </a:gs>
          </a:gsLst>
          <a:lin ang="5400700" scaled="0"/>
        </a:gra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7" name="Google Shape;507;p47"/>
          <p:cNvGrpSpPr/>
          <p:nvPr/>
        </p:nvGrpSpPr>
        <p:grpSpPr>
          <a:xfrm>
            <a:off x="6797450" y="1854138"/>
            <a:ext cx="1926600" cy="3001543"/>
            <a:chOff x="5348794" y="1713325"/>
            <a:chExt cx="1926600" cy="3001543"/>
          </a:xfrm>
        </p:grpSpPr>
        <p:sp>
          <p:nvSpPr>
            <p:cNvPr id="508" name="Google Shape;508;p47"/>
            <p:cNvSpPr/>
            <p:nvPr/>
          </p:nvSpPr>
          <p:spPr>
            <a:xfrm>
              <a:off x="5348794" y="4293668"/>
              <a:ext cx="1926600" cy="421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09" name="Google Shape;509;p4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474757" y="1713325"/>
              <a:ext cx="1736475" cy="29768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Oval Callout 4"/>
          <p:cNvSpPr/>
          <p:nvPr/>
        </p:nvSpPr>
        <p:spPr>
          <a:xfrm>
            <a:off x="1274028" y="277402"/>
            <a:ext cx="4993240" cy="3081900"/>
          </a:xfrm>
          <a:prstGeom prst="wedgeEllipseCallout">
            <a:avLst>
              <a:gd name="adj1" fmla="val 57151"/>
              <a:gd name="adj2" fmla="val 26323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 b="3931"/>
          <a:stretch/>
        </p:blipFill>
        <p:spPr>
          <a:xfrm>
            <a:off x="2845940" y="1631324"/>
            <a:ext cx="2157575" cy="1533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759482" y="653136"/>
            <a:ext cx="4022332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tình</a:t>
            </a:r>
            <a:r>
              <a:rPr lang="en-US" sz="2000" dirty="0"/>
              <a:t> </a:t>
            </a:r>
            <a:r>
              <a:rPr lang="en-US" sz="2000" dirty="0" err="1"/>
              <a:t>huống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2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thông</a:t>
            </a:r>
            <a:r>
              <a:rPr lang="en-US" sz="2000" dirty="0"/>
              <a:t> tin, </a:t>
            </a:r>
            <a:r>
              <a:rPr lang="en-US" sz="2000" dirty="0" err="1"/>
              <a:t>đâu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quyết</a:t>
            </a:r>
            <a:r>
              <a:rPr lang="en-US" sz="2000" dirty="0"/>
              <a:t> </a:t>
            </a:r>
            <a:r>
              <a:rPr lang="en-US" sz="2000" dirty="0" err="1"/>
              <a:t>định</a:t>
            </a:r>
            <a:r>
              <a:rPr lang="en-US" sz="2000" dirty="0"/>
              <a:t> ?</a:t>
            </a:r>
          </a:p>
        </p:txBody>
      </p:sp>
      <p:sp>
        <p:nvSpPr>
          <p:cNvPr id="7" name="Curved Right Arrow 6"/>
          <p:cNvSpPr/>
          <p:nvPr/>
        </p:nvSpPr>
        <p:spPr>
          <a:xfrm rot="350288">
            <a:off x="1008580" y="2651113"/>
            <a:ext cx="530896" cy="1026659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2791" y="3522892"/>
            <a:ext cx="4572000" cy="958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D</a:t>
            </a:r>
            <a:r>
              <a:rPr lang="vi-VN" sz="2000" dirty="0" smtClean="0"/>
              <a:t>ự </a:t>
            </a:r>
            <a:r>
              <a:rPr lang="vi-VN" sz="2000" dirty="0"/>
              <a:t>báo thời tiết mưa là thông </a:t>
            </a:r>
            <a:r>
              <a:rPr lang="vi-VN" sz="2000" dirty="0" smtClean="0"/>
              <a:t>tin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 smtClean="0"/>
              <a:t>M</a:t>
            </a:r>
            <a:r>
              <a:rPr lang="vi-VN" sz="2000" dirty="0" smtClean="0"/>
              <a:t>ang </a:t>
            </a:r>
            <a:r>
              <a:rPr lang="vi-VN" sz="2000" dirty="0"/>
              <a:t>áo mưa là quyết định.</a:t>
            </a:r>
            <a:endParaRPr lang="en-US" sz="20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theme/theme1.xml><?xml version="1.0" encoding="utf-8"?>
<a:theme xmlns:a="http://schemas.openxmlformats.org/drawingml/2006/main" name="How to Live in the New Normal by Robots by Slidesgo">
  <a:themeElements>
    <a:clrScheme name="Simple Light">
      <a:dk1>
        <a:srgbClr val="E8BB74"/>
      </a:dk1>
      <a:lt1>
        <a:srgbClr val="D34B39"/>
      </a:lt1>
      <a:dk2>
        <a:srgbClr val="4A649D"/>
      </a:dk2>
      <a:lt2>
        <a:srgbClr val="504241"/>
      </a:lt2>
      <a:accent1>
        <a:srgbClr val="E8BB74"/>
      </a:accent1>
      <a:accent2>
        <a:srgbClr val="D2AA6A"/>
      </a:accent2>
      <a:accent3>
        <a:srgbClr val="D34B39"/>
      </a:accent3>
      <a:accent4>
        <a:srgbClr val="4A649D"/>
      </a:accent4>
      <a:accent5>
        <a:srgbClr val="504241"/>
      </a:accent5>
      <a:accent6>
        <a:srgbClr val="FDFDFD"/>
      </a:accent6>
      <a:hlink>
        <a:srgbClr val="50424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1239</Words>
  <Application>Microsoft Office PowerPoint</Application>
  <PresentationFormat>On-screen Show (16:9)</PresentationFormat>
  <Paragraphs>145</Paragraphs>
  <Slides>27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Nunito SemiBold</vt:lpstr>
      <vt:lpstr>Champion Script</vt:lpstr>
      <vt:lpstr>Britannic Bold</vt:lpstr>
      <vt:lpstr>Tahoma</vt:lpstr>
      <vt:lpstr>Times New Roman</vt:lpstr>
      <vt:lpstr>Calibri Light</vt:lpstr>
      <vt:lpstr>Hind Siliguri</vt:lpstr>
      <vt:lpstr>Calibri</vt:lpstr>
      <vt:lpstr>Wingdings</vt:lpstr>
      <vt:lpstr>Orbitron</vt:lpstr>
      <vt:lpstr>How to Live in the New Normal by Robots by Slidesgo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Live in the New Normal by Robots</dc:title>
  <dc:creator>User</dc:creator>
  <cp:lastModifiedBy>Admin</cp:lastModifiedBy>
  <cp:revision>23</cp:revision>
  <dcterms:modified xsi:type="dcterms:W3CDTF">2023-09-07T02:23:33Z</dcterms:modified>
</cp:coreProperties>
</file>